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1468" r:id="rId3"/>
    <p:sldId id="11470" r:id="rId5"/>
    <p:sldId id="11088591" r:id="rId6"/>
    <p:sldId id="11088692" r:id="rId7"/>
    <p:sldId id="11088691" r:id="rId8"/>
    <p:sldId id="11471" r:id="rId9"/>
    <p:sldId id="11088714" r:id="rId10"/>
    <p:sldId id="11088715" r:id="rId11"/>
    <p:sldId id="11088716" r:id="rId12"/>
    <p:sldId id="11088717" r:id="rId13"/>
    <p:sldId id="11088718" r:id="rId14"/>
    <p:sldId id="11088719" r:id="rId15"/>
    <p:sldId id="256" r:id="rId16"/>
    <p:sldId id="257" r:id="rId17"/>
    <p:sldId id="11088706" r:id="rId18"/>
    <p:sldId id="11088698" r:id="rId19"/>
    <p:sldId id="878" r:id="rId20"/>
    <p:sldId id="11088700" r:id="rId21"/>
    <p:sldId id="11088696" r:id="rId22"/>
    <p:sldId id="11088699" r:id="rId23"/>
    <p:sldId id="11088694" r:id="rId24"/>
    <p:sldId id="11474"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45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53" autoAdjust="0"/>
    <p:restoredTop sz="84280" autoAdjust="0"/>
  </p:normalViewPr>
  <p:slideViewPr>
    <p:cSldViewPr snapToGrid="0" showGuides="1">
      <p:cViewPr varScale="1">
        <p:scale>
          <a:sx n="58" d="100"/>
          <a:sy n="58" d="100"/>
        </p:scale>
        <p:origin x="200" y="544"/>
      </p:cViewPr>
      <p:guideLst>
        <p:guide orient="horz" pos="2155"/>
        <p:guide pos="384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0.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59E6E3-3B40-4F13-BF0B-74CE910DEA6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26DE6-A03C-4B45-B1CE-E3A3942DEC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Good afternoon, distinguished professors and students, our topic is Road Side Park Detect System. We call it captain park. </a:t>
            </a:r>
            <a:endParaRPr lang="en-GB"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F400701-20C0-445B-9A54-13787162E5A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will show our system prototype. </a:t>
            </a:r>
            <a:endParaRPr lang="en-US" altLang="zh-CN" dirty="0"/>
          </a:p>
          <a:p>
            <a:r>
              <a:rPr lang="en-US" altLang="zh-CN" dirty="0"/>
              <a:t>We plan to develop a system based on C/S architecture, but we don't have so many time to build a complete one. So we quickly iterate through a web version of the prototype.  </a:t>
            </a:r>
            <a:endParaRPr lang="en-US" altLang="zh-CN" dirty="0"/>
          </a:p>
          <a:p>
            <a:r>
              <a:rPr lang="en-US" altLang="zh-CN" dirty="0"/>
              <a:t>On this system, we take </a:t>
            </a:r>
            <a:r>
              <a:rPr lang="en-US" altLang="zh-CN" dirty="0" err="1"/>
              <a:t>Chongqi</a:t>
            </a:r>
            <a:r>
              <a:rPr lang="en-US" altLang="zh-CN" dirty="0"/>
              <a:t> City as an example, </a:t>
            </a:r>
            <a:endParaRPr lang="en-US" altLang="zh-CN" dirty="0"/>
          </a:p>
          <a:p>
            <a:r>
              <a:rPr lang="en-US" altLang="zh-CN" dirty="0"/>
              <a:t>we can see the districts which have a top 10 real time parking spaces utilization rate. </a:t>
            </a:r>
            <a:endParaRPr lang="en-US" altLang="zh-CN" dirty="0"/>
          </a:p>
          <a:p>
            <a:r>
              <a:rPr lang="en-US" altLang="zh-CN" dirty="0"/>
              <a:t>The center of the screen displays the real conditions of the city parking conditions. </a:t>
            </a:r>
            <a:endParaRPr lang="en-US" altLang="zh-CN" dirty="0"/>
          </a:p>
          <a:p>
            <a:r>
              <a:rPr lang="en-US" altLang="zh-CN" dirty="0"/>
              <a:t>The system also calculate the vehicle flowrate, congestion zone and the sum of the cameras connected to the system.</a:t>
            </a:r>
            <a:endParaRPr lang="en-US" altLang="zh-CN" dirty="0"/>
          </a:p>
          <a:p>
            <a:r>
              <a:rPr lang="en-US" altLang="zh-CN" dirty="0"/>
              <a:t>We also record the parking spaces usage condition throughout the hole day, the diagram shows the average value, maximum of the hole city and the center of </a:t>
            </a:r>
            <a:r>
              <a:rPr lang="en-US" altLang="zh-CN" dirty="0" err="1"/>
              <a:t>Chongqi</a:t>
            </a:r>
            <a:r>
              <a:rPr lang="en-US" altLang="zh-CN" dirty="0"/>
              <a:t> City YUBEI district. </a:t>
            </a:r>
            <a:endParaRPr lang="en-US" altLang="zh-CN" dirty="0"/>
          </a:p>
          <a:p>
            <a:r>
              <a:rPr lang="en-US" altLang="zh-CN" dirty="0"/>
              <a:t>The nightingale chart in the lower right corner shows the utilization of the parking spaces of the main streets of the city to help the </a:t>
            </a:r>
            <a:r>
              <a:rPr lang="en-US" altLang="zh-CN" dirty="0" err="1"/>
              <a:t>offiers</a:t>
            </a:r>
            <a:r>
              <a:rPr lang="en-US" altLang="zh-CN" dirty="0"/>
              <a:t> decide how to arrange policemen to direct traffic. </a:t>
            </a:r>
            <a:endParaRPr lang="en-US" altLang="zh-CN" dirty="0"/>
          </a:p>
          <a:p>
            <a:r>
              <a:rPr lang="en-US" altLang="zh-CN" dirty="0"/>
              <a:t>Cause we haven't build such a completed camera system in the city, all the data in this interface is simulated data. Once we build a camera system to cover the hole city, we can obtain data in the database </a:t>
            </a:r>
            <a:r>
              <a:rPr lang="en-US" altLang="zh-CN" dirty="0">
                <a:sym typeface="+mn-ea"/>
              </a:rPr>
              <a:t>through reserved API interface.</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88226DE6-A03C-4B45-B1CE-E3A3942DEC8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Convolutional</a:t>
            </a:r>
            <a:r>
              <a:rPr lang="zh-CN" altLang="en-US" dirty="0"/>
              <a:t> </a:t>
            </a:r>
            <a:r>
              <a:rPr lang="en-US" altLang="zh-CN" dirty="0"/>
              <a:t>neural</a:t>
            </a:r>
            <a:r>
              <a:rPr lang="zh-CN" altLang="en-US" dirty="0"/>
              <a:t> </a:t>
            </a:r>
            <a:r>
              <a:rPr lang="en-US" altLang="zh-CN" dirty="0"/>
              <a:t>network</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1089025" rtl="0" eaLnBrk="1" fontAlgn="auto" latinLnBrk="0" hangingPunct="1">
              <a:lnSpc>
                <a:spcPct val="100000"/>
              </a:lnSpc>
              <a:spcBef>
                <a:spcPts val="0"/>
              </a:spcBef>
              <a:spcAft>
                <a:spcPts val="0"/>
              </a:spcAft>
              <a:buClrTx/>
              <a:buSzTx/>
              <a:buFontTx/>
              <a:buNone/>
              <a:defRPr/>
            </a:pPr>
            <a:fld id="{B504BCF4-19A7-447E-AAD4-33EB6D25D8A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F400701-20C0-445B-9A54-13787162E5A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89025" rtl="0" eaLnBrk="1" fontAlgn="auto" latinLnBrk="0" hangingPunct="1">
              <a:lnSpc>
                <a:spcPct val="100000"/>
              </a:lnSpc>
              <a:spcBef>
                <a:spcPts val="0"/>
              </a:spcBef>
              <a:spcAft>
                <a:spcPts val="0"/>
              </a:spcAft>
              <a:buClrTx/>
              <a:buSzTx/>
              <a:buFontTx/>
              <a:buNone/>
              <a:defRPr/>
            </a:pPr>
            <a:fld id="{B504BCF4-19A7-447E-AAD4-33EB6D25D8A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F400701-20C0-445B-9A54-13787162E5A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To begin with, What is the problem our group want to solve? -“Quickly locate the specific locations of the free parking spaces near the destination.” Let’s show it.</a:t>
            </a:r>
            <a:br>
              <a:rPr lang="en-GB"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表演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F400701-20C0-445B-9A54-13787162E5A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Now car owners only know where the parking lots exist, but not how many spaces available in one parking lot. We only talk about the road side park now, because for the underground car park, different property management companies has their own interests. When we finally finish this design, those companies will find our value and join us. </a:t>
            </a: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1089025" rtl="0" eaLnBrk="1" fontAlgn="auto" latinLnBrk="0" hangingPunct="1">
              <a:lnSpc>
                <a:spcPct val="100000"/>
              </a:lnSpc>
              <a:spcBef>
                <a:spcPts val="0"/>
              </a:spcBef>
              <a:spcAft>
                <a:spcPts val="0"/>
              </a:spcAft>
              <a:buClrTx/>
              <a:buSzTx/>
              <a:buFontTx/>
              <a:buNone/>
              <a:defRPr/>
            </a:pPr>
            <a:fld id="{B504BCF4-19A7-447E-AAD4-33EB6D25D8A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We build this camera, and this is a 3D model. it is different from the Road surveillance camera at the crossroads. This camera is only installed in a smaller, shorter street near the building. </a:t>
            </a:r>
            <a:endParaRPr lang="en-GB" altLang="zh-CN" dirty="0"/>
          </a:p>
          <a:p>
            <a:endParaRPr kumimoji="1" lang="zh-CN" altLang="en-US" dirty="0"/>
          </a:p>
        </p:txBody>
      </p:sp>
      <p:sp>
        <p:nvSpPr>
          <p:cNvPr id="4" name="灯片编号占位符 3"/>
          <p:cNvSpPr>
            <a:spLocks noGrp="1"/>
          </p:cNvSpPr>
          <p:nvPr>
            <p:ph type="sldNum" sz="quarter" idx="5"/>
          </p:nvPr>
        </p:nvSpPr>
        <p:spPr/>
        <p:txBody>
          <a:bodyPr/>
          <a:lstStyle/>
          <a:p>
            <a:fld id="{88226DE6-A03C-4B45-B1CE-E3A3942DEC8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Now we see a car that wants to park. If we collect the data from the picture from the camera, and recognize the available parking spaces. The second half of this video shows exactly what the camera will see. </a:t>
            </a:r>
            <a:endParaRPr lang="en-GB" altLang="zh-CN" dirty="0"/>
          </a:p>
        </p:txBody>
      </p:sp>
      <p:sp>
        <p:nvSpPr>
          <p:cNvPr id="4" name="灯片编号占位符 3"/>
          <p:cNvSpPr>
            <a:spLocks noGrp="1"/>
          </p:cNvSpPr>
          <p:nvPr>
            <p:ph type="sldNum" sz="quarter" idx="5"/>
          </p:nvPr>
        </p:nvSpPr>
        <p:spPr/>
        <p:txBody>
          <a:bodyPr/>
          <a:lstStyle/>
          <a:p>
            <a:fld id="{88226DE6-A03C-4B45-B1CE-E3A3942DEC8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200" dirty="0">
                <a:solidFill>
                  <a:schemeClr val="tx1"/>
                </a:solidFill>
                <a:effectLst/>
                <a:latin typeface="+mn-lt"/>
                <a:ea typeface="+mn-ea"/>
                <a:cs typeface="+mn-cs"/>
              </a:rPr>
              <a:t>with the app. Let’s show what will happen. </a:t>
            </a:r>
            <a:endParaRPr lang="en-GB"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F400701-20C0-445B-9A54-13787162E5A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F400701-20C0-445B-9A54-13787162E5A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build a backend system for government to monitor the real time image data and video data captured by the cameras.</a:t>
            </a:r>
            <a:endParaRPr lang="en-US" altLang="zh-CN" dirty="0"/>
          </a:p>
          <a:p>
            <a:endParaRPr lang="en-US" altLang="zh-CN" dirty="0"/>
          </a:p>
          <a:p>
            <a:r>
              <a:rPr lang="en-US" altLang="zh-CN" dirty="0"/>
              <a:t>The system can show the real time data in different dimensions and give predictions by using decision trees, principal component analysis(PCA), regression integral moving average model(ARIMA) and other data mining algorithms.</a:t>
            </a:r>
            <a:endParaRPr lang="en-US" altLang="zh-CN" dirty="0"/>
          </a:p>
          <a:p>
            <a:endParaRPr lang="en-US" altLang="zh-CN" dirty="0"/>
          </a:p>
          <a:p>
            <a:r>
              <a:rPr lang="en-US" altLang="zh-CN" dirty="0"/>
              <a:t>Government officers can use these data and predictions to make decisions on city traffic management to increase the urban management efficiency, save the human resources and reduce the traffic </a:t>
            </a:r>
            <a:r>
              <a:rPr lang="en-US" altLang="zh-CN" dirty="0" err="1"/>
              <a:t>conjestion</a:t>
            </a:r>
            <a:r>
              <a:rPr lang="en-US" altLang="zh-CN" dirty="0"/>
              <a:t>.</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88226DE6-A03C-4B45-B1CE-E3A3942DEC8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A56DDBC-4CE0-4EB1-8782-EF5BF6FC2A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0869F4-EE8E-4052-BBBA-C90391ADFCC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A56DDBC-4CE0-4EB1-8782-EF5BF6FC2A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0869F4-EE8E-4052-BBBA-C90391ADFCC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A56DDBC-4CE0-4EB1-8782-EF5BF6FC2A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0869F4-EE8E-4052-BBBA-C90391ADFCC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email"/>
          <a:srcRect/>
          <a:stretch>
            <a:fillRect/>
          </a:stretch>
        </p:blipFill>
        <p:spPr>
          <a:xfrm rot="16200000">
            <a:off x="5900562" y="566559"/>
            <a:ext cx="379707" cy="122031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endParaRPr lang="en-US" dirty="0"/>
          </a:p>
        </p:txBody>
      </p:sp>
      <p:sp>
        <p:nvSpPr>
          <p:cNvPr id="6" name="Text Placeholder 3"/>
          <p:cNvSpPr>
            <a:spLocks noGrp="1"/>
          </p:cNvSpPr>
          <p:nvPr>
            <p:ph type="body" sz="half" idx="2" hasCustomPrompt="1"/>
          </p:nvPr>
        </p:nvSpPr>
        <p:spPr>
          <a:xfrm>
            <a:off x="3352800" y="825951"/>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A56DDBC-4CE0-4EB1-8782-EF5BF6FC2A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0869F4-EE8E-4052-BBBA-C90391ADFCC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A56DDBC-4CE0-4EB1-8782-EF5BF6FC2A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0869F4-EE8E-4052-BBBA-C90391ADFCC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A56DDBC-4CE0-4EB1-8782-EF5BF6FC2A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0869F4-EE8E-4052-BBBA-C90391ADFCC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A56DDBC-4CE0-4EB1-8782-EF5BF6FC2AD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30869F4-EE8E-4052-BBBA-C90391ADFCC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A56DDBC-4CE0-4EB1-8782-EF5BF6FC2AD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30869F4-EE8E-4052-BBBA-C90391ADFCC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56DDBC-4CE0-4EB1-8782-EF5BF6FC2AD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30869F4-EE8E-4052-BBBA-C90391ADFCC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A56DDBC-4CE0-4EB1-8782-EF5BF6FC2A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0869F4-EE8E-4052-BBBA-C90391ADFCC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A56DDBC-4CE0-4EB1-8782-EF5BF6FC2A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0869F4-EE8E-4052-BBBA-C90391ADFCC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6DDBC-4CE0-4EB1-8782-EF5BF6FC2AD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0869F4-EE8E-4052-BBBA-C90391ADFCC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125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image" Target="../media/image15.pn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xml"/><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17.pn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7.xml"/><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image" Target="../media/image7.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xml"/><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22.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2.xml"/><Relationship Id="rId7" Type="http://schemas.openxmlformats.org/officeDocument/2006/relationships/image" Target="../media/image30.png"/><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8.png"/><Relationship Id="rId2" Type="http://schemas.microsoft.com/office/2007/relationships/media" Target="../media/media1.mp4"/><Relationship Id="rId1" Type="http://schemas.openxmlformats.org/officeDocument/2006/relationships/video" Target="../media/media1.mp4"/></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9.png"/><Relationship Id="rId2" Type="http://schemas.microsoft.com/office/2007/relationships/media" Target="../media/media2.mp4"/><Relationship Id="rId1"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13.pn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14.pn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cstate="email"/>
          <a:srcRect/>
          <a:stretch>
            <a:fillRect/>
          </a:stretch>
        </p:blipFill>
        <p:spPr>
          <a:xfrm>
            <a:off x="0" y="0"/>
            <a:ext cx="12192000" cy="6857635"/>
          </a:xfrm>
          <a:prstGeom prst="rect">
            <a:avLst/>
          </a:prstGeom>
        </p:spPr>
      </p:pic>
      <p:sp>
        <p:nvSpPr>
          <p:cNvPr id="4" name="矩形 3"/>
          <p:cNvSpPr/>
          <p:nvPr/>
        </p:nvSpPr>
        <p:spPr>
          <a:xfrm>
            <a:off x="1106793" y="1356901"/>
            <a:ext cx="9978414" cy="414419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8" name="矩形 17"/>
          <p:cNvSpPr/>
          <p:nvPr/>
        </p:nvSpPr>
        <p:spPr>
          <a:xfrm flipH="1">
            <a:off x="2903095" y="3691254"/>
            <a:ext cx="6385810" cy="306705"/>
          </a:xfrm>
          <a:prstGeom prst="rect">
            <a:avLst/>
          </a:prstGeom>
        </p:spPr>
        <p:txBody>
          <a:bodyPr wrap="square">
            <a:spAutoFit/>
          </a:bodyPr>
          <a:lstStyle/>
          <a:p>
            <a:pPr algn="ctr" fontAlgn="auto">
              <a:spcBef>
                <a:spcPts val="0"/>
              </a:spcBef>
              <a:spcAft>
                <a:spcPts val="0"/>
              </a:spcAft>
              <a:buNone/>
              <a:defRPr/>
            </a:pP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Chen xi; Pang </a:t>
            </a:r>
            <a:r>
              <a:rPr lang="en-US" altLang="zh-CN" sz="1400" b="1" dirty="0" err="1">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Zhengqi</a:t>
            </a: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b="1" dirty="0" err="1">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Su</a:t>
            </a: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Zhao</a:t>
            </a:r>
            <a:r>
              <a:rPr lang="en-US" altLang="zh-CN" sz="1400" b="1" dirty="0" err="1">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fan</a:t>
            </a: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Xu </a:t>
            </a:r>
            <a:r>
              <a:rPr lang="en-US" altLang="zh-CN" sz="1400" b="1" dirty="0" err="1">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Mengru</a:t>
            </a: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Yang </a:t>
            </a:r>
            <a:r>
              <a:rPr lang="en-US" altLang="zh-CN" sz="1400" b="1" dirty="0" err="1">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Liuqing</a:t>
            </a: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18"/>
          <p:cNvSpPr txBox="1"/>
          <p:nvPr/>
        </p:nvSpPr>
        <p:spPr>
          <a:xfrm flipH="1">
            <a:off x="1440147" y="2852398"/>
            <a:ext cx="9311715" cy="707886"/>
          </a:xfrm>
          <a:prstGeom prst="rect">
            <a:avLst/>
          </a:prstGeom>
          <a:noFill/>
        </p:spPr>
        <p:txBody>
          <a:bodyPr wrap="none" rtlCol="0">
            <a:spAutoFit/>
          </a:bodyPr>
          <a:lstStyle/>
          <a:p>
            <a:pPr lvl="0" algn="ctr">
              <a:defRPr/>
            </a:pPr>
            <a:r>
              <a:rPr kumimoji="0" lang="en-US" altLang="zh-CN" sz="4000" b="1" i="0" u="none" strike="noStrike" kern="1200" cap="none" spc="394"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rPr>
              <a:t>Road Side Park Detect System</a:t>
            </a:r>
            <a:endParaRPr kumimoji="0" lang="zh-CN" altLang="en-US" sz="4000" b="1" i="0" u="none" strike="noStrike" kern="1200" cap="none" spc="394"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20" name="文本框 19"/>
          <p:cNvSpPr txBox="1"/>
          <p:nvPr/>
        </p:nvSpPr>
        <p:spPr>
          <a:xfrm flipH="1">
            <a:off x="3902578" y="1906665"/>
            <a:ext cx="4386842"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400" b="1" spc="394" dirty="0">
                <a:solidFill>
                  <a:srgbClr val="1D4523"/>
                </a:solidFill>
                <a:latin typeface="思源宋体" panose="02020400000000000000" pitchFamily="18" charset="-122"/>
                <a:ea typeface="思源宋体" panose="02020400000000000000" pitchFamily="18" charset="-122"/>
                <a:sym typeface="思源宋体" panose="02020400000000000000" pitchFamily="18" charset="-122"/>
              </a:rPr>
              <a:t>Captain Park</a:t>
            </a:r>
            <a:endParaRPr kumimoji="0" lang="zh-CN" altLang="en-US" sz="4400" b="1" i="0" u="none" strike="noStrike" kern="1200" cap="none" spc="394"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grpSp>
        <p:nvGrpSpPr>
          <p:cNvPr id="13" name="组合 12"/>
          <p:cNvGrpSpPr/>
          <p:nvPr/>
        </p:nvGrpSpPr>
        <p:grpSpPr>
          <a:xfrm flipH="1">
            <a:off x="5315089" y="4361846"/>
            <a:ext cx="1677559" cy="118240"/>
            <a:chOff x="7736470" y="4561257"/>
            <a:chExt cx="1276809" cy="89994"/>
          </a:xfrm>
        </p:grpSpPr>
        <p:sp>
          <p:nvSpPr>
            <p:cNvPr id="14" name="椭圆 13"/>
            <p:cNvSpPr/>
            <p:nvPr/>
          </p:nvSpPr>
          <p:spPr>
            <a:xfrm flipH="1">
              <a:off x="7736470" y="4561257"/>
              <a:ext cx="88089" cy="88089"/>
            </a:xfrm>
            <a:prstGeom prst="ellipse">
              <a:avLst/>
            </a:prstGeom>
            <a:solidFill>
              <a:srgbClr val="1D4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365"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5" name="椭圆 14"/>
            <p:cNvSpPr/>
            <p:nvPr/>
          </p:nvSpPr>
          <p:spPr>
            <a:xfrm flipH="1">
              <a:off x="8132710" y="4561257"/>
              <a:ext cx="88089" cy="88089"/>
            </a:xfrm>
            <a:prstGeom prst="ellipse">
              <a:avLst/>
            </a:prstGeom>
            <a:solidFill>
              <a:srgbClr val="1D4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365"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6" name="椭圆 15"/>
            <p:cNvSpPr/>
            <p:nvPr/>
          </p:nvSpPr>
          <p:spPr>
            <a:xfrm flipH="1">
              <a:off x="8528950" y="4563162"/>
              <a:ext cx="88089" cy="88089"/>
            </a:xfrm>
            <a:prstGeom prst="ellipse">
              <a:avLst/>
            </a:prstGeom>
            <a:solidFill>
              <a:srgbClr val="1D4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365"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7" name="椭圆 16"/>
            <p:cNvSpPr/>
            <p:nvPr/>
          </p:nvSpPr>
          <p:spPr>
            <a:xfrm flipH="1">
              <a:off x="8925190" y="4563162"/>
              <a:ext cx="88089" cy="88089"/>
            </a:xfrm>
            <a:prstGeom prst="ellipse">
              <a:avLst/>
            </a:prstGeom>
            <a:solidFill>
              <a:srgbClr val="1D4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365"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grpSp>
      <p:cxnSp>
        <p:nvCxnSpPr>
          <p:cNvPr id="7" name="直接连接符 6"/>
          <p:cNvCxnSpPr/>
          <p:nvPr/>
        </p:nvCxnSpPr>
        <p:spPr>
          <a:xfrm flipV="1">
            <a:off x="3922425" y="2659960"/>
            <a:ext cx="4347148" cy="20931"/>
          </a:xfrm>
          <a:prstGeom prst="line">
            <a:avLst/>
          </a:prstGeom>
          <a:ln w="38100">
            <a:solidFill>
              <a:srgbClr val="1D4523"/>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iPhone X (18)"/>
          <p:cNvPicPr>
            <a:picLocks noChangeAspect="1"/>
          </p:cNvPicPr>
          <p:nvPr/>
        </p:nvPicPr>
        <p:blipFill>
          <a:blip r:embed="rId1"/>
          <a:srcRect l="18332" t="8002" b="9831"/>
          <a:stretch>
            <a:fillRect/>
          </a:stretch>
        </p:blipFill>
        <p:spPr>
          <a:xfrm>
            <a:off x="-2195830" y="-1489075"/>
            <a:ext cx="14683105" cy="9836150"/>
          </a:xfrm>
          <a:prstGeom prst="rect">
            <a:avLst/>
          </a:prstGeom>
        </p:spPr>
      </p:pic>
      <p:pic>
        <p:nvPicPr>
          <p:cNvPr id="2" name="图片 1" descr="iPhone X-XS – 11@3x"/>
          <p:cNvPicPr>
            <a:picLocks noChangeAspect="1"/>
          </p:cNvPicPr>
          <p:nvPr/>
        </p:nvPicPr>
        <p:blipFill>
          <a:blip r:embed="rId2"/>
          <a:stretch>
            <a:fillRect/>
          </a:stretch>
        </p:blipFill>
        <p:spPr>
          <a:xfrm>
            <a:off x="4104005" y="644525"/>
            <a:ext cx="2647315" cy="57327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iPhone X (18)"/>
          <p:cNvPicPr>
            <a:picLocks noChangeAspect="1"/>
          </p:cNvPicPr>
          <p:nvPr/>
        </p:nvPicPr>
        <p:blipFill>
          <a:blip r:embed="rId1"/>
          <a:srcRect l="18332" t="8002" b="9831"/>
          <a:stretch>
            <a:fillRect/>
          </a:stretch>
        </p:blipFill>
        <p:spPr>
          <a:xfrm>
            <a:off x="-2417445" y="-1496695"/>
            <a:ext cx="14683105" cy="9836150"/>
          </a:xfrm>
          <a:prstGeom prst="rect">
            <a:avLst/>
          </a:prstGeom>
        </p:spPr>
      </p:pic>
      <p:pic>
        <p:nvPicPr>
          <p:cNvPr id="2" name="图片 1" descr="iPhone X-XS – 3@3x"/>
          <p:cNvPicPr>
            <a:picLocks noChangeAspect="1"/>
          </p:cNvPicPr>
          <p:nvPr/>
        </p:nvPicPr>
        <p:blipFill>
          <a:blip r:embed="rId2"/>
          <a:stretch>
            <a:fillRect/>
          </a:stretch>
        </p:blipFill>
        <p:spPr>
          <a:xfrm>
            <a:off x="3848100" y="615315"/>
            <a:ext cx="2672080" cy="5787390"/>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3265" y="-973499"/>
            <a:ext cx="764789" cy="115643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iPhone X (18)"/>
          <p:cNvPicPr>
            <a:picLocks noChangeAspect="1"/>
          </p:cNvPicPr>
          <p:nvPr/>
        </p:nvPicPr>
        <p:blipFill>
          <a:blip r:embed="rId1"/>
          <a:srcRect l="18332" t="8002" b="9831"/>
          <a:stretch>
            <a:fillRect/>
          </a:stretch>
        </p:blipFill>
        <p:spPr>
          <a:xfrm>
            <a:off x="-2417445" y="-1496695"/>
            <a:ext cx="14683105" cy="9836150"/>
          </a:xfrm>
          <a:prstGeom prst="rect">
            <a:avLst/>
          </a:prstGeom>
        </p:spPr>
      </p:pic>
      <p:pic>
        <p:nvPicPr>
          <p:cNvPr id="2" name="图片 1" descr="iPhone X-XS – 4@3x"/>
          <p:cNvPicPr>
            <a:picLocks noChangeAspect="1"/>
          </p:cNvPicPr>
          <p:nvPr/>
        </p:nvPicPr>
        <p:blipFill>
          <a:blip r:embed="rId2"/>
          <a:stretch>
            <a:fillRect/>
          </a:stretch>
        </p:blipFill>
        <p:spPr>
          <a:xfrm>
            <a:off x="3783330" y="486410"/>
            <a:ext cx="2751455" cy="595947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895" y="-43815"/>
            <a:ext cx="6858635" cy="6946265"/>
          </a:xfrm>
          <a:prstGeom prst="rect">
            <a:avLst/>
          </a:prstGeom>
          <a:solidFill>
            <a:srgbClr val="1453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iPhone X-XS – 5@3x"/>
          <p:cNvPicPr>
            <a:picLocks noChangeAspect="1"/>
          </p:cNvPicPr>
          <p:nvPr/>
        </p:nvPicPr>
        <p:blipFill>
          <a:blip r:embed="rId1"/>
          <a:stretch>
            <a:fillRect/>
          </a:stretch>
        </p:blipFill>
        <p:spPr>
          <a:xfrm>
            <a:off x="2762885" y="996315"/>
            <a:ext cx="2498725" cy="5412105"/>
          </a:xfrm>
          <a:prstGeom prst="rect">
            <a:avLst/>
          </a:prstGeom>
        </p:spPr>
      </p:pic>
      <p:pic>
        <p:nvPicPr>
          <p:cNvPr id="10" name="图片 9" descr="iPhone X-XS – 6@3x"/>
          <p:cNvPicPr>
            <a:picLocks noChangeAspect="1"/>
          </p:cNvPicPr>
          <p:nvPr/>
        </p:nvPicPr>
        <p:blipFill>
          <a:blip r:embed="rId2"/>
          <a:stretch>
            <a:fillRect/>
          </a:stretch>
        </p:blipFill>
        <p:spPr>
          <a:xfrm>
            <a:off x="6249670" y="996315"/>
            <a:ext cx="2512695" cy="5440680"/>
          </a:xfrm>
          <a:prstGeom prst="rect">
            <a:avLst/>
          </a:prstGeom>
        </p:spPr>
      </p:pic>
      <p:cxnSp>
        <p:nvCxnSpPr>
          <p:cNvPr id="11" name="直接连接符 10"/>
          <p:cNvCxnSpPr/>
          <p:nvPr/>
        </p:nvCxnSpPr>
        <p:spPr>
          <a:xfrm flipH="1">
            <a:off x="261620" y="1557655"/>
            <a:ext cx="2453005"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80975" y="1184275"/>
            <a:ext cx="2092325" cy="337185"/>
          </a:xfrm>
          <a:prstGeom prst="rect">
            <a:avLst/>
          </a:prstGeom>
          <a:noFill/>
        </p:spPr>
        <p:txBody>
          <a:bodyPr wrap="square" rtlCol="0">
            <a:spAutoFit/>
          </a:bodyPr>
          <a:lstStyle/>
          <a:p>
            <a:r>
              <a:rPr lang="en-US" altLang="zh-CN" sz="1600">
                <a:solidFill>
                  <a:schemeClr val="bg1"/>
                </a:solidFill>
              </a:rPr>
              <a:t>input destination</a:t>
            </a:r>
            <a:endParaRPr lang="en-US" altLang="zh-CN" sz="1600">
              <a:solidFill>
                <a:schemeClr val="bg1"/>
              </a:solidFill>
            </a:endParaRPr>
          </a:p>
        </p:txBody>
      </p:sp>
      <p:sp>
        <p:nvSpPr>
          <p:cNvPr id="13" name="文本框 12"/>
          <p:cNvSpPr txBox="1"/>
          <p:nvPr/>
        </p:nvSpPr>
        <p:spPr>
          <a:xfrm>
            <a:off x="180975" y="1682115"/>
            <a:ext cx="2773045" cy="288290"/>
          </a:xfrm>
          <a:prstGeom prst="rect">
            <a:avLst/>
          </a:prstGeom>
          <a:noFill/>
        </p:spPr>
        <p:txBody>
          <a:bodyPr wrap="square" rtlCol="0">
            <a:spAutoFit/>
          </a:bodyPr>
          <a:lstStyle/>
          <a:p>
            <a:pPr>
              <a:lnSpc>
                <a:spcPct val="80000"/>
              </a:lnSpc>
            </a:pPr>
            <a:r>
              <a:rPr lang="en-US" altLang="zh-CN" sz="1600">
                <a:solidFill>
                  <a:schemeClr val="bg1"/>
                </a:solidFill>
              </a:rPr>
              <a:t>start time will be atuo filled</a:t>
            </a:r>
            <a:endParaRPr lang="en-US" altLang="zh-CN" sz="1600">
              <a:solidFill>
                <a:schemeClr val="bg1"/>
              </a:solidFill>
            </a:endParaRPr>
          </a:p>
        </p:txBody>
      </p:sp>
      <p:sp>
        <p:nvSpPr>
          <p:cNvPr id="15" name="文本框 14"/>
          <p:cNvSpPr txBox="1"/>
          <p:nvPr/>
        </p:nvSpPr>
        <p:spPr>
          <a:xfrm>
            <a:off x="306705" y="5943600"/>
            <a:ext cx="2773045" cy="312420"/>
          </a:xfrm>
          <a:prstGeom prst="rect">
            <a:avLst/>
          </a:prstGeom>
          <a:noFill/>
        </p:spPr>
        <p:txBody>
          <a:bodyPr wrap="square" rtlCol="0">
            <a:spAutoFit/>
          </a:bodyPr>
          <a:lstStyle/>
          <a:p>
            <a:pPr>
              <a:lnSpc>
                <a:spcPct val="80000"/>
              </a:lnSpc>
            </a:pPr>
            <a:r>
              <a:rPr lang="en-US" altLang="zh-CN" b="1">
                <a:solidFill>
                  <a:schemeClr val="bg1"/>
                </a:solidFill>
              </a:rPr>
              <a:t>Reserved parking</a:t>
            </a:r>
            <a:endParaRPr lang="en-US" altLang="zh-CN" b="1">
              <a:solidFill>
                <a:schemeClr val="bg1"/>
              </a:solidFill>
            </a:endParaRPr>
          </a:p>
        </p:txBody>
      </p:sp>
      <p:pic>
        <p:nvPicPr>
          <p:cNvPr id="16" name="图片 15" descr="iPhone X-XS – 5@3x"/>
          <p:cNvPicPr>
            <a:picLocks noChangeAspect="1"/>
          </p:cNvPicPr>
          <p:nvPr/>
        </p:nvPicPr>
        <p:blipFill>
          <a:blip r:embed="rId1"/>
          <a:srcRect l="82083" t="93190" r="3583" b="1170"/>
          <a:stretch>
            <a:fillRect/>
          </a:stretch>
        </p:blipFill>
        <p:spPr>
          <a:xfrm>
            <a:off x="8289925" y="5840095"/>
            <a:ext cx="353060" cy="302895"/>
          </a:xfrm>
          <a:prstGeom prst="rect">
            <a:avLst/>
          </a:prstGeom>
        </p:spPr>
      </p:pic>
      <p:sp>
        <p:nvSpPr>
          <p:cNvPr id="17" name="文本框 16"/>
          <p:cNvSpPr txBox="1"/>
          <p:nvPr/>
        </p:nvSpPr>
        <p:spPr>
          <a:xfrm>
            <a:off x="9524365" y="6071870"/>
            <a:ext cx="2773045" cy="312420"/>
          </a:xfrm>
          <a:prstGeom prst="rect">
            <a:avLst/>
          </a:prstGeom>
          <a:noFill/>
        </p:spPr>
        <p:txBody>
          <a:bodyPr wrap="square" rtlCol="0">
            <a:spAutoFit/>
          </a:bodyPr>
          <a:lstStyle/>
          <a:p>
            <a:pPr>
              <a:lnSpc>
                <a:spcPct val="80000"/>
              </a:lnSpc>
            </a:pPr>
            <a:r>
              <a:rPr lang="en-US" altLang="zh-CN" b="1">
                <a:solidFill>
                  <a:srgbClr val="14532D"/>
                </a:solidFill>
              </a:rPr>
              <a:t>Parking Timer</a:t>
            </a:r>
            <a:endParaRPr lang="en-US" altLang="zh-CN" b="1">
              <a:solidFill>
                <a:srgbClr val="14532D"/>
              </a:solidFill>
            </a:endParaRPr>
          </a:p>
        </p:txBody>
      </p:sp>
      <p:cxnSp>
        <p:nvCxnSpPr>
          <p:cNvPr id="14" name="直接连接符 13"/>
          <p:cNvCxnSpPr/>
          <p:nvPr/>
        </p:nvCxnSpPr>
        <p:spPr>
          <a:xfrm flipH="1">
            <a:off x="8542655" y="6232525"/>
            <a:ext cx="845820" cy="0"/>
          </a:xfrm>
          <a:prstGeom prst="line">
            <a:avLst/>
          </a:prstGeom>
          <a:ln w="25400" cmpd="sng">
            <a:solidFill>
              <a:srgbClr val="14532D"/>
            </a:solidFill>
            <a:prstDash val="soli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174480" y="2270125"/>
            <a:ext cx="2875280" cy="2122805"/>
          </a:xfrm>
          <a:prstGeom prst="rect">
            <a:avLst/>
          </a:prstGeom>
          <a:noFill/>
        </p:spPr>
        <p:txBody>
          <a:bodyPr wrap="square" rtlCol="0">
            <a:spAutoFit/>
          </a:bodyPr>
          <a:lstStyle/>
          <a:p>
            <a:r>
              <a:rPr lang="en-US" altLang="zh-CN" sz="2400" b="1">
                <a:solidFill>
                  <a:srgbClr val="14532D"/>
                </a:solidFill>
                <a:latin typeface="微软雅黑" panose="020B0503020204020204" pitchFamily="34" charset="-122"/>
                <a:ea typeface="微软雅黑" panose="020B0503020204020204" pitchFamily="34" charset="-122"/>
              </a:rPr>
              <a:t>Search Result</a:t>
            </a:r>
            <a:endParaRPr lang="en-US" altLang="zh-CN">
              <a:solidFill>
                <a:srgbClr val="14532D"/>
              </a:solidFill>
              <a:latin typeface="微软雅黑" panose="020B0503020204020204" pitchFamily="34" charset="-122"/>
              <a:ea typeface="微软雅黑" panose="020B0503020204020204" pitchFamily="34" charset="-122"/>
            </a:endParaRPr>
          </a:p>
          <a:p>
            <a:endParaRPr lang="en-US" altLang="zh-CN">
              <a:solidFill>
                <a:srgbClr val="14532D"/>
              </a:solidFill>
              <a:latin typeface="微软雅黑" panose="020B0503020204020204" pitchFamily="34" charset="-122"/>
              <a:ea typeface="微软雅黑" panose="020B0503020204020204" pitchFamily="34" charset="-122"/>
            </a:endParaRPr>
          </a:p>
          <a:p>
            <a:r>
              <a:rPr lang="en-US" altLang="zh-CN">
                <a:solidFill>
                  <a:srgbClr val="14532D"/>
                </a:solidFill>
                <a:latin typeface="微软雅黑" panose="020B0503020204020204" pitchFamily="34" charset="-122"/>
                <a:ea typeface="微软雅黑" panose="020B0503020204020204" pitchFamily="34" charset="-122"/>
              </a:rPr>
              <a:t>Parking indicator with pricing. User can tap on it to view details or get directions or just follow her pass to reach there.</a:t>
            </a:r>
            <a:endParaRPr lang="en-US" altLang="zh-CN">
              <a:solidFill>
                <a:srgbClr val="14532D"/>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94970" y="201295"/>
            <a:ext cx="10439400" cy="460375"/>
          </a:xfrm>
          <a:prstGeom prst="rect">
            <a:avLst/>
          </a:prstGeom>
          <a:noFill/>
        </p:spPr>
        <p:txBody>
          <a:bodyPr wrap="square" rtlCol="0">
            <a:spAutoFit/>
          </a:bodyPr>
          <a:lstStyle/>
          <a:p>
            <a:r>
              <a:rPr lang="zh-CN" altLang="en-US" sz="2400" b="1" dirty="0">
                <a:solidFill>
                  <a:schemeClr val="bg1"/>
                </a:solidFill>
              </a:rPr>
              <a:t>When you want to check the parking space   </a:t>
            </a:r>
            <a:r>
              <a:rPr lang="en-US" altLang="zh-CN" sz="2400" b="1" dirty="0">
                <a:solidFill>
                  <a:schemeClr val="bg1"/>
                </a:solidFill>
              </a:rPr>
              <a:t>   </a:t>
            </a:r>
            <a:r>
              <a:rPr lang="zh-CN" altLang="en-US" sz="2400" b="1" dirty="0">
                <a:solidFill>
                  <a:srgbClr val="14532D"/>
                </a:solidFill>
              </a:rPr>
              <a:t>in advance</a:t>
            </a:r>
            <a:endParaRPr lang="zh-CN" altLang="en-US" sz="2400" b="1" dirty="0">
              <a:solidFill>
                <a:srgbClr val="14532D"/>
              </a:solidFill>
            </a:endParaRPr>
          </a:p>
        </p:txBody>
      </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650" y="201251"/>
            <a:ext cx="764789" cy="115643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25290" y="-44450"/>
            <a:ext cx="8018780" cy="6946265"/>
          </a:xfrm>
          <a:prstGeom prst="rect">
            <a:avLst/>
          </a:prstGeom>
          <a:solidFill>
            <a:srgbClr val="1453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iPhone X-XS – 7@3x"/>
          <p:cNvPicPr>
            <a:picLocks noChangeAspect="1"/>
          </p:cNvPicPr>
          <p:nvPr/>
        </p:nvPicPr>
        <p:blipFill>
          <a:blip r:embed="rId1"/>
          <a:stretch>
            <a:fillRect/>
          </a:stretch>
        </p:blipFill>
        <p:spPr>
          <a:xfrm>
            <a:off x="3005455" y="417830"/>
            <a:ext cx="2687320" cy="5819775"/>
          </a:xfrm>
          <a:prstGeom prst="rect">
            <a:avLst/>
          </a:prstGeom>
        </p:spPr>
      </p:pic>
      <p:sp>
        <p:nvSpPr>
          <p:cNvPr id="12" name="文本框 11"/>
          <p:cNvSpPr txBox="1"/>
          <p:nvPr/>
        </p:nvSpPr>
        <p:spPr>
          <a:xfrm>
            <a:off x="705485" y="4652010"/>
            <a:ext cx="2092325" cy="337185"/>
          </a:xfrm>
          <a:prstGeom prst="rect">
            <a:avLst/>
          </a:prstGeom>
          <a:noFill/>
        </p:spPr>
        <p:txBody>
          <a:bodyPr wrap="square" rtlCol="0">
            <a:spAutoFit/>
          </a:bodyPr>
          <a:lstStyle/>
          <a:p>
            <a:r>
              <a:rPr lang="en-US" altLang="zh-CN" sz="1600">
                <a:solidFill>
                  <a:srgbClr val="14532D"/>
                </a:solidFill>
              </a:rPr>
              <a:t>on street legend</a:t>
            </a:r>
            <a:r>
              <a:rPr lang="en-US" altLang="zh-CN" sz="1600">
                <a:solidFill>
                  <a:schemeClr val="bg1"/>
                </a:solidFill>
              </a:rPr>
              <a:t>n</a:t>
            </a:r>
            <a:endParaRPr lang="en-US" altLang="zh-CN" sz="1600">
              <a:solidFill>
                <a:schemeClr val="bg1"/>
              </a:solidFill>
            </a:endParaRPr>
          </a:p>
        </p:txBody>
      </p:sp>
      <p:sp>
        <p:nvSpPr>
          <p:cNvPr id="6" name="文本框 5"/>
          <p:cNvSpPr txBox="1"/>
          <p:nvPr/>
        </p:nvSpPr>
        <p:spPr>
          <a:xfrm>
            <a:off x="705485" y="5701665"/>
            <a:ext cx="2092325" cy="368300"/>
          </a:xfrm>
          <a:prstGeom prst="rect">
            <a:avLst/>
          </a:prstGeom>
          <a:noFill/>
        </p:spPr>
        <p:txBody>
          <a:bodyPr wrap="square" rtlCol="0">
            <a:spAutoFit/>
          </a:bodyPr>
          <a:lstStyle/>
          <a:p>
            <a:r>
              <a:rPr lang="en-US" altLang="zh-CN" b="1">
                <a:solidFill>
                  <a:srgbClr val="14532D"/>
                </a:solidFill>
              </a:rPr>
              <a:t>Street Parking</a:t>
            </a:r>
            <a:r>
              <a:rPr lang="en-US" altLang="zh-CN" sz="1600">
                <a:solidFill>
                  <a:schemeClr val="bg1"/>
                </a:solidFill>
              </a:rPr>
              <a:t>n</a:t>
            </a:r>
            <a:endParaRPr lang="en-US" altLang="zh-CN" sz="1600">
              <a:solidFill>
                <a:schemeClr val="bg1"/>
              </a:solidFill>
            </a:endParaRPr>
          </a:p>
        </p:txBody>
      </p:sp>
      <p:cxnSp>
        <p:nvCxnSpPr>
          <p:cNvPr id="14" name="直接连接符 13"/>
          <p:cNvCxnSpPr/>
          <p:nvPr/>
        </p:nvCxnSpPr>
        <p:spPr>
          <a:xfrm flipH="1" flipV="1">
            <a:off x="796290" y="6069965"/>
            <a:ext cx="2209165" cy="8255"/>
          </a:xfrm>
          <a:prstGeom prst="line">
            <a:avLst/>
          </a:prstGeom>
          <a:ln w="25400" cmpd="sng">
            <a:solidFill>
              <a:srgbClr val="14532D"/>
            </a:solidFill>
            <a:prstDash val="soli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291580" y="519430"/>
            <a:ext cx="3150870" cy="521970"/>
          </a:xfrm>
          <a:prstGeom prst="rect">
            <a:avLst/>
          </a:prstGeom>
          <a:noFill/>
        </p:spPr>
        <p:txBody>
          <a:bodyPr wrap="square" rtlCol="0">
            <a:spAutoFit/>
          </a:bodyPr>
          <a:lstStyle/>
          <a:p>
            <a:r>
              <a:rPr lang="en-US" altLang="zh-CN" sz="2800" b="1">
                <a:solidFill>
                  <a:schemeClr val="bg1"/>
                </a:solidFill>
              </a:rPr>
              <a:t>Street  Parking</a:t>
            </a:r>
            <a:endParaRPr lang="en-US" altLang="zh-CN" sz="2800">
              <a:solidFill>
                <a:schemeClr val="bg1"/>
              </a:solidFill>
            </a:endParaRPr>
          </a:p>
        </p:txBody>
      </p:sp>
      <p:sp>
        <p:nvSpPr>
          <p:cNvPr id="8" name="文本框 7"/>
          <p:cNvSpPr txBox="1"/>
          <p:nvPr/>
        </p:nvSpPr>
        <p:spPr>
          <a:xfrm>
            <a:off x="6291580" y="1349085"/>
            <a:ext cx="4474845" cy="583565"/>
          </a:xfrm>
          <a:prstGeom prst="rect">
            <a:avLst/>
          </a:prstGeom>
          <a:noFill/>
        </p:spPr>
        <p:txBody>
          <a:bodyPr wrap="square" rtlCol="0">
            <a:spAutoFit/>
          </a:bodyPr>
          <a:lstStyle/>
          <a:p>
            <a:r>
              <a:rPr lang="en-US" altLang="zh-CN" sz="1600" dirty="0">
                <a:solidFill>
                  <a:schemeClr val="bg1"/>
                </a:solidFill>
              </a:rPr>
              <a:t>This is the most useful feature which helps the user find parking for short duration.</a:t>
            </a:r>
            <a:endParaRPr lang="en-US" altLang="zh-CN" sz="1600" dirty="0">
              <a:solidFill>
                <a:schemeClr val="bg1"/>
              </a:solidFill>
            </a:endParaRPr>
          </a:p>
        </p:txBody>
      </p:sp>
      <p:sp>
        <p:nvSpPr>
          <p:cNvPr id="9" name="文本框 8"/>
          <p:cNvSpPr txBox="1"/>
          <p:nvPr/>
        </p:nvSpPr>
        <p:spPr>
          <a:xfrm>
            <a:off x="6291580" y="2748915"/>
            <a:ext cx="4827905" cy="829945"/>
          </a:xfrm>
          <a:prstGeom prst="rect">
            <a:avLst/>
          </a:prstGeom>
          <a:noFill/>
        </p:spPr>
        <p:txBody>
          <a:bodyPr wrap="square" rtlCol="0">
            <a:spAutoFit/>
          </a:bodyPr>
          <a:lstStyle/>
          <a:p>
            <a:r>
              <a:rPr lang="en-US" altLang="zh-CN" sz="1600" dirty="0">
                <a:solidFill>
                  <a:schemeClr val="bg1"/>
                </a:solidFill>
              </a:rPr>
              <a:t>This highlighters will indicate </a:t>
            </a:r>
            <a:r>
              <a:rPr lang="en-US" altLang="zh-CN" sz="1600" dirty="0" err="1">
                <a:solidFill>
                  <a:schemeClr val="bg1"/>
                </a:solidFill>
              </a:rPr>
              <a:t>meter,free</a:t>
            </a:r>
            <a:r>
              <a:rPr lang="en-US" altLang="zh-CN" sz="1600" dirty="0">
                <a:solidFill>
                  <a:schemeClr val="bg1"/>
                </a:solidFill>
              </a:rPr>
              <a:t> or prohibited </a:t>
            </a:r>
            <a:r>
              <a:rPr lang="en-US" altLang="zh-CN" sz="1600" dirty="0" err="1">
                <a:solidFill>
                  <a:schemeClr val="bg1"/>
                </a:solidFill>
              </a:rPr>
              <a:t>parkings</a:t>
            </a:r>
            <a:r>
              <a:rPr lang="en-US" altLang="zh-CN" sz="1600" dirty="0">
                <a:solidFill>
                  <a:schemeClr val="bg1"/>
                </a:solidFill>
              </a:rPr>
              <a:t> in the nearby area of the destination. </a:t>
            </a:r>
            <a:endParaRPr lang="en-US" altLang="zh-CN" sz="1600" dirty="0">
              <a:solidFill>
                <a:schemeClr val="bg1"/>
              </a:solidFill>
            </a:endParaRPr>
          </a:p>
        </p:txBody>
      </p:sp>
      <p:cxnSp>
        <p:nvCxnSpPr>
          <p:cNvPr id="10" name="直接连接符 9"/>
          <p:cNvCxnSpPr/>
          <p:nvPr/>
        </p:nvCxnSpPr>
        <p:spPr>
          <a:xfrm flipH="1" flipV="1">
            <a:off x="796290" y="4989195"/>
            <a:ext cx="2209165" cy="8255"/>
          </a:xfrm>
          <a:prstGeom prst="line">
            <a:avLst/>
          </a:prstGeom>
          <a:ln w="25400" cmpd="sng">
            <a:solidFill>
              <a:srgbClr val="14532D"/>
            </a:solidFill>
            <a:prstDash val="soli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336605" y="4419485"/>
            <a:ext cx="4951730" cy="1568450"/>
          </a:xfrm>
          <a:prstGeom prst="rect">
            <a:avLst/>
          </a:prstGeom>
          <a:noFill/>
        </p:spPr>
        <p:txBody>
          <a:bodyPr wrap="square" rtlCol="0">
            <a:spAutoFit/>
          </a:bodyPr>
          <a:lstStyle/>
          <a:p>
            <a:r>
              <a:rPr lang="en-US" sz="1600" dirty="0">
                <a:solidFill>
                  <a:schemeClr val="bg1"/>
                </a:solidFill>
              </a:rPr>
              <a:t>I tried to keep the UI modern and </a:t>
            </a:r>
            <a:r>
              <a:rPr lang="en-US" sz="1600" dirty="0" err="1">
                <a:solidFill>
                  <a:schemeClr val="bg1"/>
                </a:solidFill>
              </a:rPr>
              <a:t>simple.This</a:t>
            </a:r>
            <a:r>
              <a:rPr lang="en-US" sz="1600" dirty="0">
                <a:solidFill>
                  <a:schemeClr val="bg1"/>
                </a:solidFill>
              </a:rPr>
              <a:t> was important because of the busy schedule of the </a:t>
            </a:r>
            <a:r>
              <a:rPr lang="en-US" sz="1600" dirty="0" err="1">
                <a:solidFill>
                  <a:schemeClr val="bg1"/>
                </a:solidFill>
              </a:rPr>
              <a:t>user.They</a:t>
            </a:r>
            <a:r>
              <a:rPr lang="en-US" sz="1600" dirty="0">
                <a:solidFill>
                  <a:schemeClr val="bg1"/>
                </a:solidFill>
              </a:rPr>
              <a:t> should be able to get the information and learn the system quickly. Entering any </a:t>
            </a:r>
            <a:r>
              <a:rPr lang="en-US" sz="1600" dirty="0" err="1">
                <a:solidFill>
                  <a:schemeClr val="bg1"/>
                </a:solidFill>
              </a:rPr>
              <a:t>infoemation</a:t>
            </a:r>
            <a:r>
              <a:rPr lang="en-US" sz="1600" dirty="0">
                <a:solidFill>
                  <a:schemeClr val="bg1"/>
                </a:solidFill>
              </a:rPr>
              <a:t>  shouldn't be overwhelming for them as they're already </a:t>
            </a:r>
            <a:r>
              <a:rPr lang="en-US" sz="1600" dirty="0" err="1">
                <a:solidFill>
                  <a:schemeClr val="bg1"/>
                </a:solidFill>
              </a:rPr>
              <a:t>frustrayed</a:t>
            </a:r>
            <a:r>
              <a:rPr lang="en-US" sz="1600" dirty="0">
                <a:solidFill>
                  <a:schemeClr val="bg1"/>
                </a:solidFill>
              </a:rPr>
              <a:t>.</a:t>
            </a:r>
            <a:endParaRPr lang="en-US" sz="1600" dirty="0">
              <a:solidFill>
                <a:schemeClr val="bg1"/>
              </a:solidFill>
            </a:endParaRPr>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45" y="417786"/>
            <a:ext cx="764789" cy="115643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6200" y="1969135"/>
            <a:ext cx="12202160" cy="4881880"/>
          </a:xfrm>
          <a:prstGeom prst="rect">
            <a:avLst/>
          </a:prstGeom>
          <a:solidFill>
            <a:srgbClr val="1453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314282" y="472640"/>
            <a:ext cx="10852237" cy="648000"/>
          </a:xfrm>
        </p:spPr>
        <p:txBody>
          <a:bodyPr>
            <a:normAutofit fontScale="90000"/>
          </a:bodyPr>
          <a:lstStyle/>
          <a:p>
            <a:r>
              <a:rPr lang="en-US" altLang="zh-CN" sz="3600" b="1">
                <a:solidFill>
                  <a:srgbClr val="14532D"/>
                </a:solidFill>
                <a:latin typeface="微软雅黑" panose="020B0503020204020204" pitchFamily="34" charset="-122"/>
                <a:ea typeface="微软雅黑" panose="020B0503020204020204" pitchFamily="34" charset="-122"/>
              </a:rPr>
              <a:t>Highlights</a:t>
            </a:r>
            <a:endParaRPr lang="en-US" altLang="zh-CN" sz="3600" b="1">
              <a:solidFill>
                <a:srgbClr val="14532D"/>
              </a:solidFill>
              <a:latin typeface="微软雅黑" panose="020B0503020204020204" pitchFamily="34" charset="-122"/>
              <a:ea typeface="微软雅黑" panose="020B0503020204020204" pitchFamily="34" charset="-122"/>
            </a:endParaRPr>
          </a:p>
        </p:txBody>
      </p:sp>
      <p:pic>
        <p:nvPicPr>
          <p:cNvPr id="4" name="图片 3" descr="iPhone X-XS – 4@3x"/>
          <p:cNvPicPr>
            <a:picLocks noChangeAspect="1"/>
          </p:cNvPicPr>
          <p:nvPr/>
        </p:nvPicPr>
        <p:blipFill>
          <a:blip r:embed="rId1"/>
          <a:stretch>
            <a:fillRect/>
          </a:stretch>
        </p:blipFill>
        <p:spPr>
          <a:xfrm>
            <a:off x="4107180" y="641985"/>
            <a:ext cx="2691765" cy="5829300"/>
          </a:xfrm>
          <a:prstGeom prst="rect">
            <a:avLst/>
          </a:prstGeom>
        </p:spPr>
      </p:pic>
      <p:pic>
        <p:nvPicPr>
          <p:cNvPr id="5" name="图片 4" descr="iPhone X-XS – 12@3x"/>
          <p:cNvPicPr>
            <a:picLocks noChangeAspect="1"/>
          </p:cNvPicPr>
          <p:nvPr/>
        </p:nvPicPr>
        <p:blipFill>
          <a:blip r:embed="rId2"/>
          <a:stretch>
            <a:fillRect/>
          </a:stretch>
        </p:blipFill>
        <p:spPr>
          <a:xfrm>
            <a:off x="7946390" y="641985"/>
            <a:ext cx="2691130" cy="5829300"/>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6285" y="218396"/>
            <a:ext cx="764789" cy="1156435"/>
          </a:xfrm>
          <a:prstGeom prst="rect">
            <a:avLst/>
          </a:prstGeom>
        </p:spPr>
      </p:pic>
    </p:spTree>
    <p:custDataLst>
      <p:tags r:id="rId4"/>
    </p:custData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email"/>
          <a:srcRect/>
          <a:stretch>
            <a:fillRect/>
          </a:stretch>
        </p:blipFill>
        <p:spPr>
          <a:xfrm>
            <a:off x="0" y="0"/>
            <a:ext cx="12192000" cy="6857635"/>
          </a:xfrm>
          <a:prstGeom prst="rect">
            <a:avLst/>
          </a:prstGeom>
        </p:spPr>
      </p:pic>
      <p:grpSp>
        <p:nvGrpSpPr>
          <p:cNvPr id="2" name="组合 1"/>
          <p:cNvGrpSpPr/>
          <p:nvPr/>
        </p:nvGrpSpPr>
        <p:grpSpPr>
          <a:xfrm>
            <a:off x="1105257" y="1110477"/>
            <a:ext cx="9978414" cy="4683844"/>
            <a:chOff x="1105257" y="1110477"/>
            <a:chExt cx="9978414" cy="4683844"/>
          </a:xfrm>
        </p:grpSpPr>
        <p:sp>
          <p:nvSpPr>
            <p:cNvPr id="12" name="矩形 11"/>
            <p:cNvSpPr/>
            <p:nvPr/>
          </p:nvSpPr>
          <p:spPr>
            <a:xfrm>
              <a:off x="1105257" y="1110477"/>
              <a:ext cx="9978414" cy="468384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TextBox 8"/>
            <p:cNvSpPr txBox="1"/>
            <p:nvPr/>
          </p:nvSpPr>
          <p:spPr>
            <a:xfrm>
              <a:off x="4232705" y="3067629"/>
              <a:ext cx="4762002" cy="662294"/>
            </a:xfrm>
            <a:prstGeom prst="rect">
              <a:avLst/>
            </a:prstGeom>
            <a:noFill/>
          </p:spPr>
          <p:txBody>
            <a:bodyPr wrap="square" lIns="95185" tIns="47592" rIns="95185" bIns="47592" rtlCol="0">
              <a:spAutoFit/>
            </a:bodyPr>
            <a:lstStyle/>
            <a:p>
              <a:pPr lvl="0" algn="ctr" defTabSz="951865">
                <a:defRPr/>
              </a:pPr>
              <a:r>
                <a:rPr lang="en-US" altLang="zh-CN" sz="3680" b="1" kern="0" spc="401" dirty="0">
                  <a:solidFill>
                    <a:srgbClr val="1D4523"/>
                  </a:solidFill>
                  <a:ea typeface="思源宋体" panose="02020400000000000000" pitchFamily="18" charset="-122"/>
                  <a:sym typeface="思源宋体" panose="02020400000000000000" pitchFamily="18" charset="-122"/>
                </a:rPr>
                <a:t>For government</a:t>
              </a:r>
              <a:endParaRPr lang="id-ID" altLang="zh-CN" sz="3680" b="1" kern="0" spc="401" dirty="0">
                <a:solidFill>
                  <a:srgbClr val="1D4523"/>
                </a:solidFill>
                <a:ea typeface="思源宋体" panose="02020400000000000000" pitchFamily="18" charset="-122"/>
                <a:sym typeface="思源宋体" panose="02020400000000000000" pitchFamily="18" charset="-122"/>
              </a:endParaRPr>
            </a:p>
          </p:txBody>
        </p:sp>
        <p:sp>
          <p:nvSpPr>
            <p:cNvPr id="19" name="文本框 18"/>
            <p:cNvSpPr txBox="1"/>
            <p:nvPr/>
          </p:nvSpPr>
          <p:spPr>
            <a:xfrm>
              <a:off x="2516486" y="2721265"/>
              <a:ext cx="147061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cs typeface="Times New Roman" panose="02020603050405020304" pitchFamily="18" charset="0"/>
                  <a:sym typeface="思源宋体" panose="02020400000000000000" pitchFamily="18" charset="-122"/>
                </a:rPr>
                <a:t>03</a:t>
              </a:r>
              <a:endParaRPr kumimoji="0" lang="zh-CN" altLang="en-US" sz="72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cs typeface="Times New Roman" panose="02020603050405020304" pitchFamily="18" charset="0"/>
                <a:sym typeface="思源宋体" panose="02020400000000000000" pitchFamily="18" charset="-122"/>
              </a:endParaRPr>
            </a:p>
          </p:txBody>
        </p:sp>
        <p:cxnSp>
          <p:nvCxnSpPr>
            <p:cNvPr id="20" name="直接连接符 19"/>
            <p:cNvCxnSpPr/>
            <p:nvPr/>
          </p:nvCxnSpPr>
          <p:spPr>
            <a:xfrm flipH="1">
              <a:off x="3746639" y="2735775"/>
              <a:ext cx="481462" cy="1254144"/>
            </a:xfrm>
            <a:prstGeom prst="line">
              <a:avLst/>
            </a:prstGeom>
            <a:ln>
              <a:solidFill>
                <a:srgbClr val="1D452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9667" y="0"/>
            <a:ext cx="12191365" cy="754380"/>
            <a:chOff x="-635" y="294640"/>
            <a:chExt cx="12191365" cy="754380"/>
          </a:xfrm>
        </p:grpSpPr>
        <p:sp>
          <p:nvSpPr>
            <p:cNvPr id="31" name="矩形 30"/>
            <p:cNvSpPr/>
            <p:nvPr/>
          </p:nvSpPr>
          <p:spPr>
            <a:xfrm flipV="1">
              <a:off x="4351655" y="656590"/>
              <a:ext cx="7839075"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grpSp>
          <p:nvGrpSpPr>
            <p:cNvPr id="32" name="组合 31"/>
            <p:cNvGrpSpPr/>
            <p:nvPr/>
          </p:nvGrpSpPr>
          <p:grpSpPr>
            <a:xfrm>
              <a:off x="1264920" y="294640"/>
              <a:ext cx="3255010" cy="754380"/>
              <a:chOff x="1992" y="464"/>
              <a:chExt cx="5126" cy="1188"/>
            </a:xfrm>
          </p:grpSpPr>
          <p:sp>
            <p:nvSpPr>
              <p:cNvPr id="34" name="TextBox 8"/>
              <p:cNvSpPr txBox="1">
                <a:spLocks noChangeArrowheads="1"/>
              </p:cNvSpPr>
              <p:nvPr/>
            </p:nvSpPr>
            <p:spPr bwMode="auto">
              <a:xfrm>
                <a:off x="1992" y="464"/>
                <a:ext cx="5126"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5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rPr>
                  <a:t>Monitoring</a:t>
                </a:r>
                <a:endParaRPr kumimoji="0" lang="en-US" altLang="zh-CN" sz="35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35" name="TextBox 8"/>
              <p:cNvSpPr txBox="1">
                <a:spLocks noChangeArrowheads="1"/>
              </p:cNvSpPr>
              <p:nvPr/>
            </p:nvSpPr>
            <p:spPr bwMode="auto">
              <a:xfrm>
                <a:off x="2592" y="1313"/>
                <a:ext cx="4107" cy="33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rPr>
                  <a:t>BY GOVERNMENT</a:t>
                </a:r>
                <a:endParaRPr kumimoji="0" lang="en-US" altLang="zh-CN" sz="14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33" name="矩形 32"/>
            <p:cNvSpPr/>
            <p:nvPr/>
          </p:nvSpPr>
          <p:spPr>
            <a:xfrm flipV="1">
              <a:off x="-635" y="656590"/>
              <a:ext cx="144018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grpSp>
      <p:pic>
        <p:nvPicPr>
          <p:cNvPr id="3" name="图片 2" descr="1"/>
          <p:cNvPicPr>
            <a:picLocks noChangeAspect="1"/>
          </p:cNvPicPr>
          <p:nvPr/>
        </p:nvPicPr>
        <p:blipFill>
          <a:blip r:embed="rId1"/>
          <a:stretch>
            <a:fillRect/>
          </a:stretch>
        </p:blipFill>
        <p:spPr>
          <a:xfrm>
            <a:off x="227965" y="1306195"/>
            <a:ext cx="5688965" cy="4245610"/>
          </a:xfrm>
          <a:prstGeom prst="rect">
            <a:avLst/>
          </a:prstGeom>
        </p:spPr>
      </p:pic>
      <p:sp>
        <p:nvSpPr>
          <p:cNvPr id="36" name="文本框 35"/>
          <p:cNvSpPr txBox="1"/>
          <p:nvPr/>
        </p:nvSpPr>
        <p:spPr>
          <a:xfrm>
            <a:off x="6392545" y="1238885"/>
            <a:ext cx="2989580" cy="460375"/>
          </a:xfrm>
          <a:prstGeom prst="rect">
            <a:avLst/>
          </a:prstGeom>
          <a:noFill/>
        </p:spPr>
        <p:txBody>
          <a:bodyPr wrap="square" rtlCol="0">
            <a:spAutoFit/>
          </a:bodyPr>
          <a:lstStyle/>
          <a:p>
            <a:r>
              <a:rPr lang="en-US" altLang="zh-CN" sz="2400" b="1" dirty="0"/>
              <a:t>For the government</a:t>
            </a:r>
            <a:r>
              <a:rPr lang="zh-CN" altLang="en-US" dirty="0"/>
              <a:t>：</a:t>
            </a:r>
            <a:endParaRPr lang="zh-CN" altLang="en-US" dirty="0"/>
          </a:p>
        </p:txBody>
      </p:sp>
      <p:sp>
        <p:nvSpPr>
          <p:cNvPr id="37" name="文本框 36"/>
          <p:cNvSpPr txBox="1"/>
          <p:nvPr/>
        </p:nvSpPr>
        <p:spPr>
          <a:xfrm>
            <a:off x="6544945" y="1925320"/>
            <a:ext cx="4547235" cy="860425"/>
          </a:xfrm>
          <a:prstGeom prst="rect">
            <a:avLst/>
          </a:prstGeom>
          <a:noFill/>
        </p:spPr>
        <p:txBody>
          <a:bodyPr wrap="square" rtlCol="0">
            <a:spAutoFit/>
          </a:bodyPr>
          <a:lstStyle/>
          <a:p>
            <a:r>
              <a:rPr lang="en-US" altLang="zh-CN" sz="3200" b="1"/>
              <a:t>·  </a:t>
            </a:r>
            <a:r>
              <a:rPr lang="en-US" altLang="zh-CN" sz="2000" b="1"/>
              <a:t>Data Sources</a:t>
            </a:r>
            <a:r>
              <a:rPr lang="en-US" altLang="zh-CN" sz="3200" b="1"/>
              <a:t>  </a:t>
            </a:r>
            <a:endParaRPr lang="en-US" altLang="zh-CN" sz="3200" b="1"/>
          </a:p>
          <a:p>
            <a:r>
              <a:rPr lang="en-US" altLang="zh-CN"/>
              <a:t>     Real-time image data and video data</a:t>
            </a:r>
            <a:endParaRPr lang="en-US" altLang="zh-CN"/>
          </a:p>
        </p:txBody>
      </p:sp>
      <p:sp>
        <p:nvSpPr>
          <p:cNvPr id="38" name="文本框 37"/>
          <p:cNvSpPr txBox="1"/>
          <p:nvPr/>
        </p:nvSpPr>
        <p:spPr>
          <a:xfrm>
            <a:off x="6544945" y="2954655"/>
            <a:ext cx="4700270" cy="860425"/>
          </a:xfrm>
          <a:prstGeom prst="rect">
            <a:avLst/>
          </a:prstGeom>
          <a:noFill/>
        </p:spPr>
        <p:txBody>
          <a:bodyPr wrap="square" rtlCol="0" anchor="t">
            <a:spAutoFit/>
          </a:bodyPr>
          <a:lstStyle/>
          <a:p>
            <a:r>
              <a:rPr lang="en-US" altLang="zh-CN" sz="3200" b="1">
                <a:sym typeface="+mn-ea"/>
              </a:rPr>
              <a:t>·  </a:t>
            </a:r>
            <a:r>
              <a:rPr lang="en-US" altLang="zh-CN" sz="2000" b="1">
                <a:sym typeface="+mn-ea"/>
              </a:rPr>
              <a:t>Algorithms</a:t>
            </a:r>
            <a:r>
              <a:rPr lang="en-US" altLang="zh-CN" sz="3200" b="1">
                <a:sym typeface="+mn-ea"/>
              </a:rPr>
              <a:t> </a:t>
            </a:r>
            <a:r>
              <a:rPr lang="en-US" altLang="zh-CN" b="1">
                <a:sym typeface="+mn-ea"/>
              </a:rPr>
              <a:t> </a:t>
            </a:r>
            <a:endParaRPr lang="en-US" altLang="zh-CN" b="1">
              <a:sym typeface="+mn-ea"/>
            </a:endParaRPr>
          </a:p>
          <a:p>
            <a:r>
              <a:rPr lang="en-US" altLang="zh-CN">
                <a:sym typeface="+mn-ea"/>
              </a:rPr>
              <a:t>     Decision trees, PCA, ARIMA and so on</a:t>
            </a:r>
            <a:endParaRPr lang="en-US" altLang="zh-CN">
              <a:sym typeface="+mn-ea"/>
            </a:endParaRPr>
          </a:p>
        </p:txBody>
      </p:sp>
      <p:sp>
        <p:nvSpPr>
          <p:cNvPr id="39" name="文本框 38"/>
          <p:cNvSpPr txBox="1"/>
          <p:nvPr/>
        </p:nvSpPr>
        <p:spPr>
          <a:xfrm>
            <a:off x="6544945" y="4137025"/>
            <a:ext cx="4981575" cy="1414780"/>
          </a:xfrm>
          <a:prstGeom prst="rect">
            <a:avLst/>
          </a:prstGeom>
          <a:noFill/>
        </p:spPr>
        <p:txBody>
          <a:bodyPr wrap="square" rtlCol="0" anchor="t">
            <a:spAutoFit/>
          </a:bodyPr>
          <a:lstStyle/>
          <a:p>
            <a:r>
              <a:rPr lang="en-US" altLang="zh-CN" sz="3200" b="1">
                <a:sym typeface="+mn-ea"/>
              </a:rPr>
              <a:t>·  </a:t>
            </a:r>
            <a:r>
              <a:rPr lang="en-US" altLang="zh-CN" sz="2000" b="1">
                <a:sym typeface="+mn-ea"/>
              </a:rPr>
              <a:t>Effects </a:t>
            </a:r>
            <a:r>
              <a:rPr lang="en-US" altLang="zh-CN" b="1">
                <a:sym typeface="+mn-ea"/>
              </a:rPr>
              <a:t> </a:t>
            </a:r>
            <a:endParaRPr lang="en-US" altLang="zh-CN" b="1">
              <a:sym typeface="+mn-ea"/>
            </a:endParaRPr>
          </a:p>
          <a:p>
            <a:r>
              <a:rPr lang="en-US" altLang="zh-CN">
                <a:sym typeface="+mn-ea"/>
              </a:rPr>
              <a:t>     Increase the urban management efficiency</a:t>
            </a:r>
            <a:endParaRPr lang="en-US" altLang="zh-CN">
              <a:sym typeface="+mn-ea"/>
            </a:endParaRPr>
          </a:p>
          <a:p>
            <a:r>
              <a:rPr lang="en-US" altLang="zh-CN">
                <a:sym typeface="+mn-ea"/>
              </a:rPr>
              <a:t>     Save the human resources</a:t>
            </a:r>
            <a:endParaRPr lang="en-US" altLang="zh-CN">
              <a:sym typeface="+mn-ea"/>
            </a:endParaRPr>
          </a:p>
          <a:p>
            <a:r>
              <a:rPr lang="en-US" altLang="zh-CN">
                <a:sym typeface="+mn-ea"/>
              </a:rPr>
              <a:t>     Reduce the traffic conjestion</a:t>
            </a:r>
            <a:endParaRPr lang="en-US" altLang="zh-CN">
              <a:sym typeface="+mn-ea"/>
            </a:endParaRPr>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5025" y="754336"/>
            <a:ext cx="764789" cy="1156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9667" y="0"/>
            <a:ext cx="12191365" cy="754380"/>
            <a:chOff x="-635" y="294640"/>
            <a:chExt cx="12191365" cy="754380"/>
          </a:xfrm>
        </p:grpSpPr>
        <p:sp>
          <p:nvSpPr>
            <p:cNvPr id="31" name="矩形 30"/>
            <p:cNvSpPr/>
            <p:nvPr/>
          </p:nvSpPr>
          <p:spPr>
            <a:xfrm flipV="1">
              <a:off x="4351655" y="656590"/>
              <a:ext cx="7839075"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grpSp>
          <p:nvGrpSpPr>
            <p:cNvPr id="32" name="组合 31"/>
            <p:cNvGrpSpPr/>
            <p:nvPr/>
          </p:nvGrpSpPr>
          <p:grpSpPr>
            <a:xfrm>
              <a:off x="1264920" y="294640"/>
              <a:ext cx="3255010" cy="754380"/>
              <a:chOff x="1992" y="464"/>
              <a:chExt cx="5126" cy="1188"/>
            </a:xfrm>
          </p:grpSpPr>
          <p:sp>
            <p:nvSpPr>
              <p:cNvPr id="34" name="TextBox 8"/>
              <p:cNvSpPr txBox="1">
                <a:spLocks noChangeArrowheads="1"/>
              </p:cNvSpPr>
              <p:nvPr/>
            </p:nvSpPr>
            <p:spPr bwMode="auto">
              <a:xfrm>
                <a:off x="1992" y="464"/>
                <a:ext cx="5126"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5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rPr>
                  <a:t>Monitoring</a:t>
                </a:r>
                <a:endParaRPr kumimoji="0" lang="en-US" altLang="zh-CN" sz="35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35" name="TextBox 8"/>
              <p:cNvSpPr txBox="1">
                <a:spLocks noChangeArrowheads="1"/>
              </p:cNvSpPr>
              <p:nvPr/>
            </p:nvSpPr>
            <p:spPr bwMode="auto">
              <a:xfrm>
                <a:off x="2592" y="1313"/>
                <a:ext cx="4107" cy="33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rPr>
                  <a:t>BY GOVERNMENT</a:t>
                </a:r>
                <a:endParaRPr kumimoji="0" lang="en-US" altLang="zh-CN" sz="14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grpSp>
        <p:sp>
          <p:nvSpPr>
            <p:cNvPr id="33" name="矩形 32"/>
            <p:cNvSpPr/>
            <p:nvPr/>
          </p:nvSpPr>
          <p:spPr>
            <a:xfrm flipV="1">
              <a:off x="-635" y="656590"/>
              <a:ext cx="144018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grpSp>
      <p:pic>
        <p:nvPicPr>
          <p:cNvPr id="2" name="图片 1" descr="login"/>
          <p:cNvPicPr>
            <a:picLocks noChangeAspect="1"/>
          </p:cNvPicPr>
          <p:nvPr/>
        </p:nvPicPr>
        <p:blipFill>
          <a:blip r:embed="rId1"/>
          <a:stretch>
            <a:fillRect/>
          </a:stretch>
        </p:blipFill>
        <p:spPr>
          <a:xfrm>
            <a:off x="754380" y="1000125"/>
            <a:ext cx="4740275" cy="2273300"/>
          </a:xfrm>
          <a:prstGeom prst="rect">
            <a:avLst/>
          </a:prstGeom>
        </p:spPr>
      </p:pic>
      <p:pic>
        <p:nvPicPr>
          <p:cNvPr id="4" name="图片 3" descr="main"/>
          <p:cNvPicPr>
            <a:picLocks noChangeAspect="1"/>
          </p:cNvPicPr>
          <p:nvPr/>
        </p:nvPicPr>
        <p:blipFill>
          <a:blip r:embed="rId2"/>
          <a:stretch>
            <a:fillRect/>
          </a:stretch>
        </p:blipFill>
        <p:spPr>
          <a:xfrm>
            <a:off x="6874510" y="3780790"/>
            <a:ext cx="4818380" cy="2313940"/>
          </a:xfrm>
          <a:prstGeom prst="rect">
            <a:avLst/>
          </a:prstGeom>
        </p:spPr>
      </p:pic>
      <p:sp>
        <p:nvSpPr>
          <p:cNvPr id="5" name="文本框 4"/>
          <p:cNvSpPr txBox="1"/>
          <p:nvPr/>
        </p:nvSpPr>
        <p:spPr>
          <a:xfrm>
            <a:off x="6874510" y="1398270"/>
            <a:ext cx="3797935" cy="1476375"/>
          </a:xfrm>
          <a:prstGeom prst="rect">
            <a:avLst/>
          </a:prstGeom>
          <a:noFill/>
        </p:spPr>
        <p:txBody>
          <a:bodyPr wrap="square" rtlCol="0">
            <a:spAutoFit/>
          </a:bodyPr>
          <a:lstStyle/>
          <a:p>
            <a:r>
              <a:rPr lang="en-US" altLang="zh-CN" b="1"/>
              <a:t>B/S Architecture</a:t>
            </a:r>
            <a:endParaRPr lang="en-US" altLang="zh-CN" b="1"/>
          </a:p>
          <a:p>
            <a:endParaRPr lang="en-US" altLang="zh-CN" b="1"/>
          </a:p>
          <a:p>
            <a:r>
              <a:rPr lang="en-US" altLang="zh-CN" b="1"/>
              <a:t>Used by governmental agents</a:t>
            </a:r>
            <a:endParaRPr lang="en-US" altLang="zh-CN" b="1"/>
          </a:p>
          <a:p>
            <a:endParaRPr lang="en-US" altLang="zh-CN" b="1"/>
          </a:p>
          <a:p>
            <a:r>
              <a:rPr lang="en-US" altLang="zh-CN" b="1"/>
              <a:t>Security and Accuracy</a:t>
            </a:r>
            <a:endParaRPr lang="en-US" altLang="zh-CN" b="1"/>
          </a:p>
        </p:txBody>
      </p:sp>
      <p:sp>
        <p:nvSpPr>
          <p:cNvPr id="6" name="文本框 5"/>
          <p:cNvSpPr txBox="1"/>
          <p:nvPr/>
        </p:nvSpPr>
        <p:spPr>
          <a:xfrm>
            <a:off x="754380" y="3368675"/>
            <a:ext cx="5053965" cy="3138170"/>
          </a:xfrm>
          <a:prstGeom prst="rect">
            <a:avLst/>
          </a:prstGeom>
          <a:noFill/>
        </p:spPr>
        <p:txBody>
          <a:bodyPr wrap="square" rtlCol="0">
            <a:spAutoFit/>
          </a:bodyPr>
          <a:lstStyle/>
          <a:p>
            <a:r>
              <a:rPr lang="en-US" altLang="zh-CN" b="1"/>
              <a:t>TOP 10 districts with the highest parking occupancy rate</a:t>
            </a:r>
            <a:endParaRPr lang="en-US" altLang="zh-CN" b="1"/>
          </a:p>
          <a:p>
            <a:endParaRPr lang="en-US" altLang="zh-CN" b="1"/>
          </a:p>
          <a:p>
            <a:r>
              <a:rPr lang="en-US" altLang="zh-CN" b="1"/>
              <a:t>Real-time road imags and vedios</a:t>
            </a:r>
            <a:endParaRPr lang="en-US" altLang="zh-CN" b="1"/>
          </a:p>
          <a:p>
            <a:endParaRPr lang="en-US" altLang="zh-CN" b="1"/>
          </a:p>
          <a:p>
            <a:r>
              <a:rPr lang="en-US" altLang="zh-CN" b="1"/>
              <a:t>Main streets parking spaces utilization rate</a:t>
            </a:r>
            <a:endParaRPr lang="en-US" altLang="zh-CN" b="1"/>
          </a:p>
          <a:p>
            <a:endParaRPr lang="en-US" altLang="zh-CN" b="1"/>
          </a:p>
          <a:p>
            <a:r>
              <a:rPr lang="en-US" altLang="zh-CN" b="1"/>
              <a:t>Parking spaces usage condition recording throughout the day</a:t>
            </a:r>
            <a:endParaRPr lang="en-US" altLang="zh-CN" b="1"/>
          </a:p>
          <a:p>
            <a:endParaRPr lang="en-US" altLang="zh-CN" b="1"/>
          </a:p>
          <a:p>
            <a:r>
              <a:rPr lang="en-US" altLang="zh-CN" b="1"/>
              <a:t>Prediction data</a:t>
            </a:r>
            <a:endParaRPr lang="en-US" altLang="zh-CN" b="1"/>
          </a:p>
        </p:txBody>
      </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5025" y="754336"/>
            <a:ext cx="764789" cy="1156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613248" y="576673"/>
            <a:ext cx="157875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TextBox 8"/>
          <p:cNvSpPr txBox="1">
            <a:spLocks noChangeArrowheads="1"/>
          </p:cNvSpPr>
          <p:nvPr/>
        </p:nvSpPr>
        <p:spPr bwMode="auto">
          <a:xfrm>
            <a:off x="1673082" y="331253"/>
            <a:ext cx="9260840" cy="53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500" b="0" i="0" u="none" strike="noStrike" kern="1200" cap="none" spc="0" normalizeH="0" baseline="0" noProof="0" dirty="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Framework</a:t>
            </a:r>
            <a:r>
              <a:rPr kumimoji="0" lang="zh-CN" altLang="en-US" sz="3500" b="0" i="0" u="none" strike="noStrike" kern="1200" cap="none" spc="0" normalizeH="0" baseline="0" noProof="0" dirty="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 </a:t>
            </a:r>
            <a:r>
              <a:rPr kumimoji="0" lang="en-US" altLang="zh-CN" sz="3500" b="0" i="0" u="none" strike="noStrike" kern="1200" cap="none" spc="0" normalizeH="0" baseline="0" noProof="0" dirty="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of</a:t>
            </a:r>
            <a:r>
              <a:rPr kumimoji="0" lang="zh-CN" altLang="en-US" sz="3500" b="0" i="0" u="none" strike="noStrike" kern="1200" cap="none" spc="0" normalizeH="0" baseline="0" noProof="0" dirty="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 </a:t>
            </a:r>
            <a:r>
              <a:rPr kumimoji="0" lang="en-US" altLang="zh-CN" sz="3500" b="0" i="0" u="none" strike="noStrike" kern="1200" cap="none" spc="0" normalizeH="0" baseline="0" noProof="0" dirty="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our</a:t>
            </a:r>
            <a:r>
              <a:rPr kumimoji="0" lang="zh-CN" altLang="en-US" sz="3500" b="0" i="0" u="none" strike="noStrike" kern="1200" cap="none" spc="0" normalizeH="0" baseline="0" noProof="0" dirty="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 </a:t>
            </a:r>
            <a:r>
              <a:rPr kumimoji="0" lang="en-US" altLang="zh-CN" sz="3500" b="0" i="0" u="none" strike="noStrike" kern="1200" cap="none" spc="0" normalizeH="0" baseline="0" noProof="0" dirty="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system</a:t>
            </a:r>
            <a:endParaRPr kumimoji="0" lang="zh-CN" altLang="en-US" sz="3500" b="0" i="0" u="none" strike="noStrike" kern="1200" cap="none" spc="0" normalizeH="0" baseline="0" noProof="0" dirty="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矩形 18"/>
          <p:cNvSpPr/>
          <p:nvPr/>
        </p:nvSpPr>
        <p:spPr>
          <a:xfrm flipV="1">
            <a:off x="-1" y="558583"/>
            <a:ext cx="1465087"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2361" y="151100"/>
            <a:ext cx="720000" cy="1088710"/>
          </a:xfrm>
          <a:prstGeom prst="rect">
            <a:avLst/>
          </a:prstGeom>
        </p:spPr>
      </p:pic>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09" y="1439207"/>
            <a:ext cx="1162050" cy="774700"/>
          </a:xfrm>
          <a:prstGeom prst="rect">
            <a:avLst/>
          </a:prstGeom>
        </p:spPr>
      </p:pic>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2" y="2519862"/>
            <a:ext cx="1162050" cy="774700"/>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42" y="3898687"/>
            <a:ext cx="1162050" cy="774700"/>
          </a:xfrm>
          <a:prstGeom prst="rect">
            <a:avLst/>
          </a:prstGeom>
        </p:spPr>
      </p:pic>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09" y="4979342"/>
            <a:ext cx="1162050" cy="774700"/>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3671" y="1327798"/>
            <a:ext cx="1307003" cy="1256733"/>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594" y="1239810"/>
            <a:ext cx="4348922" cy="4181656"/>
          </a:xfrm>
          <a:prstGeom prst="rect">
            <a:avLst/>
          </a:prstGeom>
        </p:spPr>
      </p:pic>
      <p:cxnSp>
        <p:nvCxnSpPr>
          <p:cNvPr id="38" name="Curved Connector 37"/>
          <p:cNvCxnSpPr/>
          <p:nvPr/>
        </p:nvCxnSpPr>
        <p:spPr>
          <a:xfrm>
            <a:off x="8520013" y="3898689"/>
            <a:ext cx="1262130" cy="1242393"/>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p:nvPr/>
        </p:nvCxnSpPr>
        <p:spPr>
          <a:xfrm flipV="1">
            <a:off x="8520011" y="1878119"/>
            <a:ext cx="1537177" cy="904101"/>
          </a:xfrm>
          <a:prstGeom prst="curvedConnector3">
            <a:avLst>
              <a:gd name="adj1" fmla="val 500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597278" y="3330638"/>
            <a:ext cx="24911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5150" y="1704908"/>
            <a:ext cx="3716124" cy="3573196"/>
          </a:xfrm>
          <a:prstGeom prst="rect">
            <a:avLst/>
          </a:prstGeom>
        </p:spPr>
      </p:pic>
      <p:pic>
        <p:nvPicPr>
          <p:cNvPr id="49" name="Picture 48"/>
          <p:cNvPicPr>
            <a:picLocks noChangeAspect="1"/>
          </p:cNvPicPr>
          <p:nvPr/>
        </p:nvPicPr>
        <p:blipFill rotWithShape="1">
          <a:blip r:embed="rId6">
            <a:extLst>
              <a:ext uri="{28A0092B-C50C-407E-A947-70E740481C1C}">
                <a14:useLocalDpi xmlns:a14="http://schemas.microsoft.com/office/drawing/2010/main" val="0"/>
              </a:ext>
            </a:extLst>
          </a:blip>
          <a:srcRect l="-10600" t="6465"/>
          <a:stretch>
            <a:fillRect/>
          </a:stretch>
        </p:blipFill>
        <p:spPr>
          <a:xfrm>
            <a:off x="2790773" y="2714333"/>
            <a:ext cx="2261035" cy="1270413"/>
          </a:xfrm>
          <a:prstGeom prst="rect">
            <a:avLst/>
          </a:prstGeom>
        </p:spPr>
      </p:pic>
      <p:cxnSp>
        <p:nvCxnSpPr>
          <p:cNvPr id="50" name="Straight Arrow Connector 49"/>
          <p:cNvCxnSpPr/>
          <p:nvPr/>
        </p:nvCxnSpPr>
        <p:spPr>
          <a:xfrm>
            <a:off x="1467947" y="1746625"/>
            <a:ext cx="1509824" cy="1160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505141" y="2987144"/>
            <a:ext cx="1424018" cy="100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1505141" y="3530416"/>
            <a:ext cx="1472630" cy="8128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505141" y="3826506"/>
            <a:ext cx="1424018" cy="1729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959636" y="4034388"/>
            <a:ext cx="2798936" cy="430887"/>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Object</a:t>
            </a:r>
            <a:r>
              <a:rPr lang="zh-CN" altLang="en-US" sz="2000" b="1" dirty="0">
                <a:latin typeface="Times New Roman" panose="02020603050405020304" pitchFamily="18" charset="0"/>
                <a:cs typeface="Times New Roman" panose="02020603050405020304" pitchFamily="18" charset="0"/>
              </a:rPr>
              <a:t> </a:t>
            </a:r>
            <a:r>
              <a:rPr lang="en-US" altLang="zh-CN" sz="2200" b="1" dirty="0">
                <a:latin typeface="Times New Roman" panose="02020603050405020304" pitchFamily="18" charset="0"/>
                <a:cs typeface="Times New Roman" panose="02020603050405020304" pitchFamily="18" charset="0"/>
              </a:rPr>
              <a:t>recognition</a:t>
            </a:r>
            <a:endParaRPr lang="en-US" sz="2200" b="1" dirty="0">
              <a:latin typeface="Times New Roman" panose="02020603050405020304" pitchFamily="18" charset="0"/>
              <a:cs typeface="Times New Roman" panose="02020603050405020304" pitchFamily="18" charset="0"/>
            </a:endParaRPr>
          </a:p>
        </p:txBody>
      </p:sp>
      <p:sp>
        <p:nvSpPr>
          <p:cNvPr id="59" name="TextBox 58"/>
          <p:cNvSpPr txBox="1"/>
          <p:nvPr/>
        </p:nvSpPr>
        <p:spPr>
          <a:xfrm>
            <a:off x="279997" y="5827976"/>
            <a:ext cx="2058889" cy="430887"/>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Data</a:t>
            </a:r>
            <a:r>
              <a:rPr lang="zh-CN" altLang="en-US" sz="2000" b="1" dirty="0">
                <a:latin typeface="Times New Roman" panose="02020603050405020304" pitchFamily="18" charset="0"/>
                <a:cs typeface="Times New Roman" panose="02020603050405020304" pitchFamily="18" charset="0"/>
              </a:rPr>
              <a:t> </a:t>
            </a:r>
            <a:r>
              <a:rPr lang="en-US" altLang="zh-CN" sz="2200" b="1" dirty="0">
                <a:latin typeface="Times New Roman" panose="02020603050405020304" pitchFamily="18" charset="0"/>
                <a:cs typeface="Times New Roman" panose="02020603050405020304" pitchFamily="18" charset="0"/>
              </a:rPr>
              <a:t>collection</a:t>
            </a:r>
            <a:endParaRPr lang="en-US" sz="2200" b="1" dirty="0">
              <a:latin typeface="Times New Roman" panose="02020603050405020304" pitchFamily="18" charset="0"/>
              <a:cs typeface="Times New Roman" panose="02020603050405020304" pitchFamily="18" charset="0"/>
            </a:endParaRPr>
          </a:p>
        </p:txBody>
      </p:sp>
      <p:sp>
        <p:nvSpPr>
          <p:cNvPr id="60" name="TextBox 59"/>
          <p:cNvSpPr txBox="1"/>
          <p:nvPr/>
        </p:nvSpPr>
        <p:spPr>
          <a:xfrm>
            <a:off x="5381831" y="4034388"/>
            <a:ext cx="2058889" cy="430887"/>
          </a:xfrm>
          <a:prstGeom prst="rect">
            <a:avLst/>
          </a:prstGeom>
          <a:noFill/>
        </p:spPr>
        <p:txBody>
          <a:bodyPr wrap="square" rtlCol="0">
            <a:spAutoFit/>
          </a:bodyPr>
          <a:lstStyle/>
          <a:p>
            <a:r>
              <a:rPr lang="en-US" altLang="zh-CN" sz="2200" b="1" dirty="0">
                <a:latin typeface="Times New Roman" panose="02020603050405020304" pitchFamily="18" charset="0"/>
                <a:cs typeface="Times New Roman" panose="02020603050405020304" pitchFamily="18" charset="0"/>
              </a:rPr>
              <a:t>Data</a:t>
            </a:r>
            <a:r>
              <a:rPr lang="zh-CN" altLang="en-US" sz="2200" b="1" dirty="0">
                <a:latin typeface="Times New Roman" panose="02020603050405020304" pitchFamily="18" charset="0"/>
                <a:cs typeface="Times New Roman" panose="02020603050405020304" pitchFamily="18" charset="0"/>
              </a:rPr>
              <a:t> </a:t>
            </a:r>
            <a:r>
              <a:rPr lang="en-US" altLang="zh-CN" sz="2200" b="1" dirty="0">
                <a:latin typeface="Times New Roman" panose="02020603050405020304" pitchFamily="18" charset="0"/>
                <a:cs typeface="Times New Roman" panose="02020603050405020304" pitchFamily="18" charset="0"/>
              </a:rPr>
              <a:t>storage</a:t>
            </a:r>
            <a:endParaRPr lang="en-US" sz="2200" b="1" dirty="0">
              <a:latin typeface="Times New Roman" panose="02020603050405020304" pitchFamily="18" charset="0"/>
              <a:cs typeface="Times New Roman" panose="02020603050405020304" pitchFamily="18" charset="0"/>
            </a:endParaRPr>
          </a:p>
        </p:txBody>
      </p:sp>
      <p:sp>
        <p:nvSpPr>
          <p:cNvPr id="61" name="TextBox 55"/>
          <p:cNvSpPr txBox="1"/>
          <p:nvPr/>
        </p:nvSpPr>
        <p:spPr>
          <a:xfrm>
            <a:off x="9782143" y="2646049"/>
            <a:ext cx="2058889" cy="4308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b="1" dirty="0">
                <a:latin typeface="Times New Roman" panose="02020603050405020304" pitchFamily="18" charset="0"/>
                <a:cs typeface="Times New Roman" panose="02020603050405020304" pitchFamily="18" charset="0"/>
              </a:rPr>
              <a:t>User</a:t>
            </a:r>
            <a:r>
              <a:rPr lang="zh-CN" altLang="en-US" sz="2200" b="1" dirty="0">
                <a:latin typeface="Times New Roman" panose="02020603050405020304" pitchFamily="18" charset="0"/>
                <a:cs typeface="Times New Roman" panose="02020603050405020304" pitchFamily="18" charset="0"/>
              </a:rPr>
              <a:t> </a:t>
            </a:r>
            <a:r>
              <a:rPr lang="en-US" altLang="zh-CN" sz="2200" b="1" dirty="0">
                <a:latin typeface="Times New Roman" panose="02020603050405020304" pitchFamily="18" charset="0"/>
                <a:cs typeface="Times New Roman" panose="02020603050405020304" pitchFamily="18" charset="0"/>
              </a:rPr>
              <a:t>interface</a:t>
            </a:r>
            <a:endParaRPr lang="en-US" sz="2200" b="1" dirty="0">
              <a:latin typeface="Times New Roman" panose="02020603050405020304" pitchFamily="18" charset="0"/>
              <a:cs typeface="Times New Roman" panose="02020603050405020304" pitchFamily="18" charset="0"/>
            </a:endParaRPr>
          </a:p>
        </p:txBody>
      </p:sp>
      <p:sp>
        <p:nvSpPr>
          <p:cNvPr id="62" name="TextBox 55"/>
          <p:cNvSpPr txBox="1"/>
          <p:nvPr/>
        </p:nvSpPr>
        <p:spPr>
          <a:xfrm>
            <a:off x="9605469" y="5826664"/>
            <a:ext cx="2412236" cy="4308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b="1" dirty="0">
                <a:latin typeface="Times New Roman" panose="02020603050405020304" pitchFamily="18" charset="0"/>
                <a:cs typeface="Times New Roman" panose="02020603050405020304" pitchFamily="18" charset="0"/>
              </a:rPr>
              <a:t>Real-time</a:t>
            </a:r>
            <a:r>
              <a:rPr lang="zh-CN" altLang="en-US" sz="2200" b="1" dirty="0">
                <a:latin typeface="Times New Roman" panose="02020603050405020304" pitchFamily="18" charset="0"/>
                <a:cs typeface="Times New Roman" panose="02020603050405020304" pitchFamily="18" charset="0"/>
              </a:rPr>
              <a:t> </a:t>
            </a:r>
            <a:r>
              <a:rPr lang="en-US" altLang="zh-CN" sz="2200" b="1" dirty="0">
                <a:latin typeface="Times New Roman" panose="02020603050405020304" pitchFamily="18" charset="0"/>
                <a:cs typeface="Times New Roman" panose="02020603050405020304" pitchFamily="18" charset="0"/>
              </a:rPr>
              <a:t>monitor</a:t>
            </a:r>
            <a:endParaRPr lang="en-US" sz="2200" b="1" dirty="0">
              <a:latin typeface="Times New Roman" panose="02020603050405020304" pitchFamily="18" charset="0"/>
              <a:cs typeface="Times New Roman" panose="02020603050405020304" pitchFamily="18" charset="0"/>
            </a:endParaRPr>
          </a:p>
        </p:txBody>
      </p:sp>
      <p:pic>
        <p:nvPicPr>
          <p:cNvPr id="63" name="Picture 62"/>
          <p:cNvPicPr>
            <a:picLocks noChangeAspect="1"/>
          </p:cNvPicPr>
          <p:nvPr/>
        </p:nvPicPr>
        <p:blipFill rotWithShape="1">
          <a:blip r:embed="rId7">
            <a:extLst>
              <a:ext uri="{28A0092B-C50C-407E-A947-70E740481C1C}">
                <a14:useLocalDpi xmlns:a14="http://schemas.microsoft.com/office/drawing/2010/main" val="0"/>
              </a:ext>
            </a:extLst>
          </a:blip>
          <a:srcRect l="32585" t="28000" r="29459" b="35305"/>
          <a:stretch>
            <a:fillRect/>
          </a:stretch>
        </p:blipFill>
        <p:spPr>
          <a:xfrm>
            <a:off x="9649510" y="3902800"/>
            <a:ext cx="2247173" cy="2088925"/>
          </a:xfrm>
          <a:prstGeom prst="rect">
            <a:avLst/>
          </a:prstGeom>
        </p:spPr>
      </p:pic>
      <p:sp>
        <p:nvSpPr>
          <p:cNvPr id="64" name="TextBox 63"/>
          <p:cNvSpPr txBox="1"/>
          <p:nvPr/>
        </p:nvSpPr>
        <p:spPr>
          <a:xfrm>
            <a:off x="7125926" y="4038498"/>
            <a:ext cx="2058889" cy="430887"/>
          </a:xfrm>
          <a:prstGeom prst="rect">
            <a:avLst/>
          </a:prstGeom>
          <a:noFill/>
        </p:spPr>
        <p:txBody>
          <a:bodyPr wrap="square" rtlCol="0">
            <a:spAutoFit/>
          </a:bodyPr>
          <a:lstStyle/>
          <a:p>
            <a:r>
              <a:rPr lang="en-US" altLang="zh-CN" sz="2200" b="1" dirty="0">
                <a:latin typeface="Times New Roman" panose="02020603050405020304" pitchFamily="18" charset="0"/>
                <a:cs typeface="Times New Roman" panose="02020603050405020304" pitchFamily="18" charset="0"/>
              </a:rPr>
              <a:t>Process</a:t>
            </a:r>
            <a:r>
              <a:rPr lang="zh-CN" altLang="en-US" sz="2200" b="1" dirty="0">
                <a:latin typeface="Times New Roman" panose="02020603050405020304" pitchFamily="18" charset="0"/>
                <a:cs typeface="Times New Roman" panose="02020603050405020304" pitchFamily="18" charset="0"/>
              </a:rPr>
              <a:t> </a:t>
            </a:r>
            <a:r>
              <a:rPr lang="en-US" altLang="zh-CN" sz="2200" b="1" dirty="0">
                <a:latin typeface="Times New Roman" panose="02020603050405020304" pitchFamily="18" charset="0"/>
                <a:cs typeface="Times New Roman" panose="02020603050405020304" pitchFamily="18" charset="0"/>
              </a:rPr>
              <a:t>server</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101441"/>
    </mc:Choice>
    <mc:Fallback>
      <p:transition advClick="0" advTm="10144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email"/>
          <a:srcRect/>
          <a:stretch>
            <a:fillRect/>
          </a:stretch>
        </p:blipFill>
        <p:spPr>
          <a:xfrm>
            <a:off x="0" y="0"/>
            <a:ext cx="12192000" cy="6857635"/>
          </a:xfrm>
          <a:prstGeom prst="rect">
            <a:avLst/>
          </a:prstGeom>
        </p:spPr>
      </p:pic>
      <p:grpSp>
        <p:nvGrpSpPr>
          <p:cNvPr id="2" name="组合 1"/>
          <p:cNvGrpSpPr/>
          <p:nvPr/>
        </p:nvGrpSpPr>
        <p:grpSpPr>
          <a:xfrm>
            <a:off x="1105257" y="1110477"/>
            <a:ext cx="10086998" cy="4683844"/>
            <a:chOff x="1105257" y="1110477"/>
            <a:chExt cx="10086998" cy="4683844"/>
          </a:xfrm>
        </p:grpSpPr>
        <p:sp>
          <p:nvSpPr>
            <p:cNvPr id="12" name="矩形 11"/>
            <p:cNvSpPr/>
            <p:nvPr/>
          </p:nvSpPr>
          <p:spPr>
            <a:xfrm>
              <a:off x="1105257" y="1110477"/>
              <a:ext cx="9978414" cy="468384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TextBox 8"/>
            <p:cNvSpPr txBox="1"/>
            <p:nvPr/>
          </p:nvSpPr>
          <p:spPr>
            <a:xfrm>
              <a:off x="4537638" y="2564908"/>
              <a:ext cx="6654617" cy="662294"/>
            </a:xfrm>
            <a:prstGeom prst="rect">
              <a:avLst/>
            </a:prstGeom>
            <a:noFill/>
          </p:spPr>
          <p:txBody>
            <a:bodyPr wrap="square" lIns="95185" tIns="47592" rIns="95185" bIns="47592" rtlCol="0">
              <a:spAutoFit/>
            </a:bodyPr>
            <a:lstStyle/>
            <a:p>
              <a:pPr lvl="0" defTabSz="951865">
                <a:defRPr/>
              </a:pPr>
              <a:r>
                <a:rPr lang="en-US" altLang="zh-CN" sz="3680" b="1" kern="0" spc="401" dirty="0">
                  <a:solidFill>
                    <a:srgbClr val="1D4523"/>
                  </a:solidFill>
                  <a:latin typeface="思源宋体" panose="02020400000000000000" pitchFamily="18" charset="-122"/>
                  <a:ea typeface="思源宋体" panose="02020400000000000000" pitchFamily="18" charset="-122"/>
                  <a:sym typeface="思源宋体" panose="02020400000000000000" pitchFamily="18" charset="-122"/>
                </a:rPr>
                <a:t>What is the problem?</a:t>
              </a:r>
              <a:endParaRPr lang="zh-CN" altLang="en-US" sz="3680" b="1" kern="0" spc="401" dirty="0">
                <a:solidFill>
                  <a:srgbClr val="1D4523"/>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9" name="文本框 18"/>
            <p:cNvSpPr txBox="1"/>
            <p:nvPr/>
          </p:nvSpPr>
          <p:spPr>
            <a:xfrm>
              <a:off x="2516486" y="2721265"/>
              <a:ext cx="147061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cs typeface="Times New Roman" panose="02020603050405020304" pitchFamily="18" charset="0"/>
                  <a:sym typeface="思源宋体" panose="02020400000000000000" pitchFamily="18" charset="-122"/>
                </a:rPr>
                <a:t>01</a:t>
              </a:r>
              <a:endParaRPr kumimoji="0" lang="zh-CN" altLang="en-US" sz="72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cs typeface="Times New Roman" panose="02020603050405020304" pitchFamily="18" charset="0"/>
                <a:sym typeface="思源宋体" panose="02020400000000000000" pitchFamily="18" charset="-122"/>
              </a:endParaRPr>
            </a:p>
          </p:txBody>
        </p:sp>
        <p:cxnSp>
          <p:nvCxnSpPr>
            <p:cNvPr id="20" name="直接连接符 19"/>
            <p:cNvCxnSpPr/>
            <p:nvPr/>
          </p:nvCxnSpPr>
          <p:spPr>
            <a:xfrm flipH="1">
              <a:off x="3746639" y="2735775"/>
              <a:ext cx="481462" cy="1254144"/>
            </a:xfrm>
            <a:prstGeom prst="line">
              <a:avLst/>
            </a:prstGeom>
            <a:ln>
              <a:solidFill>
                <a:srgbClr val="1D4523"/>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flipH="1">
              <a:off x="4641709" y="3462174"/>
              <a:ext cx="5546361" cy="910121"/>
            </a:xfrm>
            <a:prstGeom prst="rect">
              <a:avLst/>
            </a:prstGeom>
          </p:spPr>
          <p:txBody>
            <a:bodyPr wrap="square">
              <a:spAutoFit/>
            </a:bodyPr>
            <a:lstStyle/>
            <a:p>
              <a:pPr>
                <a:defRPr/>
              </a:pPr>
              <a:r>
                <a:rPr lang="en-GB" altLang="zh-CN" sz="2000" b="1" dirty="0">
                  <a:solidFill>
                    <a:schemeClr val="accent2">
                      <a:lumMod val="90000"/>
                      <a:lumOff val="10000"/>
                    </a:schemeClr>
                  </a:solidFill>
                  <a:ea typeface="思源宋体" panose="02020400000000000000" pitchFamily="18" charset="-122"/>
                </a:rPr>
                <a:t>Quickly locate the specific locations of the free parking spaces near the destination</a:t>
              </a:r>
              <a:endParaRPr lang="en-GB" altLang="zh-CN" sz="2000" b="1" dirty="0">
                <a:solidFill>
                  <a:schemeClr val="accent2">
                    <a:lumMod val="90000"/>
                    <a:lumOff val="10000"/>
                  </a:schemeClr>
                </a:solidFill>
                <a:ea typeface="思源宋体" panose="020204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15" b="0"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email"/>
          <a:srcRect/>
          <a:stretch>
            <a:fillRect/>
          </a:stretch>
        </p:blipFill>
        <p:spPr>
          <a:xfrm>
            <a:off x="0" y="0"/>
            <a:ext cx="12192000" cy="6857635"/>
          </a:xfrm>
          <a:prstGeom prst="rect">
            <a:avLst/>
          </a:prstGeom>
        </p:spPr>
      </p:pic>
      <p:grpSp>
        <p:nvGrpSpPr>
          <p:cNvPr id="2" name="组合 1"/>
          <p:cNvGrpSpPr/>
          <p:nvPr/>
        </p:nvGrpSpPr>
        <p:grpSpPr>
          <a:xfrm>
            <a:off x="1105257" y="1110477"/>
            <a:ext cx="9978414" cy="4683844"/>
            <a:chOff x="1105257" y="1110477"/>
            <a:chExt cx="9978414" cy="4683844"/>
          </a:xfrm>
        </p:grpSpPr>
        <p:sp>
          <p:nvSpPr>
            <p:cNvPr id="12" name="矩形 11"/>
            <p:cNvSpPr/>
            <p:nvPr/>
          </p:nvSpPr>
          <p:spPr>
            <a:xfrm>
              <a:off x="1105257" y="1110477"/>
              <a:ext cx="9978414" cy="468384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TextBox 8"/>
            <p:cNvSpPr txBox="1"/>
            <p:nvPr/>
          </p:nvSpPr>
          <p:spPr>
            <a:xfrm>
              <a:off x="4307349" y="2843696"/>
              <a:ext cx="4762002" cy="1228475"/>
            </a:xfrm>
            <a:prstGeom prst="rect">
              <a:avLst/>
            </a:prstGeom>
            <a:noFill/>
          </p:spPr>
          <p:txBody>
            <a:bodyPr wrap="square" lIns="95185" tIns="47592" rIns="95185" bIns="47592" rtlCol="0">
              <a:spAutoFit/>
            </a:bodyPr>
            <a:lstStyle/>
            <a:p>
              <a:pPr algn="ctr" defTabSz="951865">
                <a:defRPr/>
              </a:pPr>
              <a:r>
                <a:rPr lang="en-US" altLang="zh-CN" sz="3680" b="1" kern="0" spc="401" dirty="0">
                  <a:solidFill>
                    <a:srgbClr val="1D4523"/>
                  </a:solidFill>
                  <a:ea typeface="思源宋体" panose="02020400000000000000" pitchFamily="18" charset="-122"/>
                  <a:sym typeface="思源宋体" panose="02020400000000000000" pitchFamily="18" charset="-122"/>
                </a:rPr>
                <a:t>For Value-added service</a:t>
              </a:r>
              <a:endParaRPr lang="id-ID" altLang="zh-CN" sz="3680" b="1" kern="0" spc="401" dirty="0">
                <a:solidFill>
                  <a:srgbClr val="1D4523"/>
                </a:solidFill>
                <a:ea typeface="思源宋体" panose="02020400000000000000" pitchFamily="18" charset="-122"/>
                <a:sym typeface="思源宋体" panose="02020400000000000000" pitchFamily="18" charset="-122"/>
              </a:endParaRPr>
            </a:p>
          </p:txBody>
        </p:sp>
        <p:sp>
          <p:nvSpPr>
            <p:cNvPr id="19" name="文本框 18"/>
            <p:cNvSpPr txBox="1"/>
            <p:nvPr/>
          </p:nvSpPr>
          <p:spPr>
            <a:xfrm>
              <a:off x="2516486" y="2721265"/>
              <a:ext cx="147061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cs typeface="Times New Roman" panose="02020603050405020304" pitchFamily="18" charset="0"/>
                  <a:sym typeface="思源宋体" panose="02020400000000000000" pitchFamily="18" charset="-122"/>
                </a:rPr>
                <a:t>04</a:t>
              </a:r>
              <a:endParaRPr kumimoji="0" lang="zh-CN" altLang="en-US" sz="72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cs typeface="Times New Roman" panose="02020603050405020304" pitchFamily="18" charset="0"/>
                <a:sym typeface="思源宋体" panose="02020400000000000000" pitchFamily="18" charset="-122"/>
              </a:endParaRPr>
            </a:p>
          </p:txBody>
        </p:sp>
        <p:cxnSp>
          <p:nvCxnSpPr>
            <p:cNvPr id="20" name="直接连接符 19"/>
            <p:cNvCxnSpPr/>
            <p:nvPr/>
          </p:nvCxnSpPr>
          <p:spPr>
            <a:xfrm flipH="1">
              <a:off x="3746639" y="2735775"/>
              <a:ext cx="481462" cy="1254144"/>
            </a:xfrm>
            <a:prstGeom prst="line">
              <a:avLst/>
            </a:prstGeom>
            <a:ln>
              <a:solidFill>
                <a:srgbClr val="1D452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613248" y="576673"/>
            <a:ext cx="157875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TextBox 8"/>
          <p:cNvSpPr txBox="1">
            <a:spLocks noChangeArrowheads="1"/>
          </p:cNvSpPr>
          <p:nvPr/>
        </p:nvSpPr>
        <p:spPr bwMode="auto">
          <a:xfrm>
            <a:off x="1673082" y="323494"/>
            <a:ext cx="926084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lvl="0" algn="ctr">
              <a:defRPr/>
            </a:pPr>
            <a:r>
              <a:rPr lang="en-US" altLang="zh-CN" sz="3500" dirty="0">
                <a:solidFill>
                  <a:srgbClr val="1D4523"/>
                </a:solidFill>
                <a:latin typeface="Source Han Serif SC" panose="02020400000000000000" pitchFamily="18" charset="-122"/>
                <a:ea typeface="Source Han Serif SC" panose="02020400000000000000" pitchFamily="18" charset="-122"/>
                <a:sym typeface="Source Han Serif SC" panose="02020400000000000000" pitchFamily="18" charset="-122"/>
              </a:rPr>
              <a:t>Value-added service in the future</a:t>
            </a:r>
            <a:endParaRPr lang="en-US" altLang="zh-CN" sz="3500" dirty="0">
              <a:solidFill>
                <a:srgbClr val="1D4523"/>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矩形 18"/>
          <p:cNvSpPr/>
          <p:nvPr/>
        </p:nvSpPr>
        <p:spPr>
          <a:xfrm flipV="1">
            <a:off x="-1" y="558583"/>
            <a:ext cx="1465087"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1D452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42906" y="97492"/>
            <a:ext cx="720000" cy="1088710"/>
          </a:xfrm>
          <a:prstGeom prst="rect">
            <a:avLst/>
          </a:prstGeom>
        </p:spPr>
      </p:pic>
      <p:grpSp>
        <p:nvGrpSpPr>
          <p:cNvPr id="26" name="组合 8"/>
          <p:cNvGrpSpPr/>
          <p:nvPr/>
        </p:nvGrpSpPr>
        <p:grpSpPr>
          <a:xfrm>
            <a:off x="2846992" y="2453296"/>
            <a:ext cx="2248472" cy="2249076"/>
            <a:chOff x="2227864" y="4750946"/>
            <a:chExt cx="4498329" cy="4498151"/>
          </a:xfrm>
        </p:grpSpPr>
        <p:sp>
          <p:nvSpPr>
            <p:cNvPr id="27" name="Shape 953"/>
            <p:cNvSpPr/>
            <p:nvPr/>
          </p:nvSpPr>
          <p:spPr>
            <a:xfrm>
              <a:off x="2227864"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14677" y="1066"/>
                  </a:moveTo>
                  <a:cubicBezTo>
                    <a:pt x="13966" y="1777"/>
                    <a:pt x="13611" y="2708"/>
                    <a:pt x="13611" y="3640"/>
                  </a:cubicBezTo>
                  <a:cubicBezTo>
                    <a:pt x="13611" y="7279"/>
                    <a:pt x="7279" y="13611"/>
                    <a:pt x="3640" y="13611"/>
                  </a:cubicBezTo>
                  <a:cubicBezTo>
                    <a:pt x="2708" y="13611"/>
                    <a:pt x="1777" y="13966"/>
                    <a:pt x="1066" y="14677"/>
                  </a:cubicBezTo>
                  <a:cubicBezTo>
                    <a:pt x="-355" y="16098"/>
                    <a:pt x="-355" y="18403"/>
                    <a:pt x="1066" y="19824"/>
                  </a:cubicBezTo>
                  <a:cubicBezTo>
                    <a:pt x="2488" y="21245"/>
                    <a:pt x="4792" y="21245"/>
                    <a:pt x="6213" y="19824"/>
                  </a:cubicBezTo>
                  <a:cubicBezTo>
                    <a:pt x="6924" y="19113"/>
                    <a:pt x="7279" y="18182"/>
                    <a:pt x="7279" y="17250"/>
                  </a:cubicBezTo>
                  <a:lnTo>
                    <a:pt x="7279" y="17250"/>
                  </a:lnTo>
                  <a:cubicBezTo>
                    <a:pt x="7279" y="13611"/>
                    <a:pt x="13611" y="7279"/>
                    <a:pt x="17250" y="7279"/>
                  </a:cubicBezTo>
                  <a:lnTo>
                    <a:pt x="17250" y="7279"/>
                  </a:lnTo>
                  <a:cubicBezTo>
                    <a:pt x="18182" y="7279"/>
                    <a:pt x="19113" y="6924"/>
                    <a:pt x="19824" y="6213"/>
                  </a:cubicBezTo>
                  <a:cubicBezTo>
                    <a:pt x="21245" y="4791"/>
                    <a:pt x="21245" y="2487"/>
                    <a:pt x="19824" y="1066"/>
                  </a:cubicBezTo>
                  <a:cubicBezTo>
                    <a:pt x="18402" y="-355"/>
                    <a:pt x="16098" y="-355"/>
                    <a:pt x="14677" y="1066"/>
                  </a:cubicBezTo>
                  <a:close/>
                </a:path>
              </a:pathLst>
            </a:custGeom>
            <a:solidFill>
              <a:schemeClr val="accent1">
                <a:alpha val="80000"/>
              </a:schemeClr>
            </a:solidFill>
            <a:ln w="12700">
              <a:miter lim="400000"/>
            </a:ln>
          </p:spPr>
          <p:txBody>
            <a:bodyPr lIns="50784" tIns="50784" rIns="50784" bIns="50784"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Shape 963"/>
            <p:cNvSpPr/>
            <p:nvPr/>
          </p:nvSpPr>
          <p:spPr>
            <a:xfrm>
              <a:off x="2600557" y="7944159"/>
              <a:ext cx="843320" cy="1123006"/>
            </a:xfrm>
            <a:prstGeom prst="rect">
              <a:avLst/>
            </a:prstGeom>
            <a:ln w="12700">
              <a:miter lim="400000"/>
            </a:ln>
          </p:spPr>
          <p:txBody>
            <a:bodyPr wrap="none" lIns="95220" tIns="95220" rIns="95220" bIns="95220"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400" b="1"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A</a:t>
              </a:r>
              <a:endParaRPr sz="2400" b="1"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34" name="Shape 966"/>
          <p:cNvSpPr/>
          <p:nvPr/>
        </p:nvSpPr>
        <p:spPr>
          <a:xfrm>
            <a:off x="3608137" y="1584272"/>
            <a:ext cx="1952738" cy="777136"/>
          </a:xfrm>
          <a:prstGeom prst="rect">
            <a:avLst/>
          </a:prstGeom>
          <a:ln w="12700">
            <a:miter lim="400000"/>
          </a:ln>
        </p:spPr>
        <p:txBody>
          <a:bodyPr wrap="square"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defTabSz="1217295"/>
            <a:r>
              <a:rPr lang="en-US" altLang="zh-CN"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Underground</a:t>
            </a:r>
            <a:r>
              <a:rPr lang="zh-CN" altLang="en-US"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 </a:t>
            </a:r>
            <a:r>
              <a:rPr lang="en-US" altLang="zh-CN"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parking</a:t>
            </a:r>
            <a:r>
              <a:rPr lang="zh-CN" altLang="en-US"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 </a:t>
            </a:r>
            <a:r>
              <a:rPr lang="en-US" altLang="zh-CN"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lot</a:t>
            </a:r>
            <a:endParaRPr lang="zh-CN" altLang="en-US"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endParaRPr>
          </a:p>
        </p:txBody>
      </p:sp>
      <p:sp>
        <p:nvSpPr>
          <p:cNvPr id="41" name="Shape 968"/>
          <p:cNvSpPr/>
          <p:nvPr/>
        </p:nvSpPr>
        <p:spPr>
          <a:xfrm>
            <a:off x="6900688" y="1878370"/>
            <a:ext cx="1923716" cy="404534"/>
          </a:xfrm>
          <a:prstGeom prst="rect">
            <a:avLst/>
          </a:prstGeom>
          <a:ln w="12700">
            <a:miter lim="400000"/>
          </a:ln>
        </p:spPr>
        <p:txBody>
          <a:bodyPr wrap="square"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defTabSz="1217295"/>
            <a:r>
              <a:rPr lang="en-US" altLang="zh-CN" sz="24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Cooperation</a:t>
            </a:r>
            <a:endParaRPr lang="zh-CN" altLang="en-US" sz="24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endParaRPr>
          </a:p>
        </p:txBody>
      </p:sp>
      <p:sp>
        <p:nvSpPr>
          <p:cNvPr id="55" name="Shape 972"/>
          <p:cNvSpPr/>
          <p:nvPr/>
        </p:nvSpPr>
        <p:spPr>
          <a:xfrm>
            <a:off x="2165932" y="4787911"/>
            <a:ext cx="1923716" cy="777136"/>
          </a:xfrm>
          <a:prstGeom prst="rect">
            <a:avLst/>
          </a:prstGeom>
          <a:ln w="12700">
            <a:miter lim="400000"/>
          </a:ln>
        </p:spPr>
        <p:txBody>
          <a:bodyPr wrap="square"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algn="ctr" defTabSz="1217295"/>
            <a:r>
              <a:rPr lang="en-US" altLang="zh-CN"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Road</a:t>
            </a:r>
            <a:r>
              <a:rPr lang="zh-CN" altLang="en-US"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 </a:t>
            </a:r>
            <a:r>
              <a:rPr lang="en-US" altLang="zh-CN"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side</a:t>
            </a:r>
            <a:r>
              <a:rPr lang="zh-CN" altLang="en-US"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 </a:t>
            </a:r>
            <a:r>
              <a:rPr lang="en-US" altLang="zh-CN"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parking</a:t>
            </a:r>
            <a:r>
              <a:rPr lang="zh-CN" altLang="en-US"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 </a:t>
            </a:r>
            <a:r>
              <a:rPr lang="en-US" altLang="zh-CN"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lot</a:t>
            </a:r>
            <a:endParaRPr lang="zh-CN" altLang="en-US"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endParaRPr>
          </a:p>
        </p:txBody>
      </p:sp>
      <p:sp>
        <p:nvSpPr>
          <p:cNvPr id="59" name="Shape 974"/>
          <p:cNvSpPr/>
          <p:nvPr/>
        </p:nvSpPr>
        <p:spPr>
          <a:xfrm>
            <a:off x="5517223" y="4944235"/>
            <a:ext cx="1923716" cy="370807"/>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defTabSz="1217295"/>
            <a:r>
              <a:rPr lang="en-US" altLang="zh-CN"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Other</a:t>
            </a:r>
            <a:r>
              <a:rPr lang="zh-CN" altLang="en-US"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 </a:t>
            </a:r>
            <a:r>
              <a:rPr lang="en-US" altLang="zh-CN"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service</a:t>
            </a:r>
            <a:endParaRPr lang="zh-CN" altLang="en-US" sz="22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endParaRPr>
          </a:p>
        </p:txBody>
      </p:sp>
      <p:sp>
        <p:nvSpPr>
          <p:cNvPr id="62" name="Shape 976"/>
          <p:cNvSpPr/>
          <p:nvPr/>
        </p:nvSpPr>
        <p:spPr>
          <a:xfrm>
            <a:off x="8362256" y="4927371"/>
            <a:ext cx="2240874" cy="404534"/>
          </a:xfrm>
          <a:prstGeom prst="rect">
            <a:avLst/>
          </a:prstGeom>
          <a:ln w="12700">
            <a:miter lim="400000"/>
          </a:ln>
        </p:spPr>
        <p:txBody>
          <a:bodyPr wrap="square"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defTabSz="1217295"/>
            <a:r>
              <a:rPr lang="en-US" altLang="zh-CN" sz="24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Smart</a:t>
            </a:r>
            <a:r>
              <a:rPr lang="zh-CN" altLang="en-US" sz="24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 </a:t>
            </a:r>
            <a:r>
              <a:rPr lang="en-US" altLang="zh-CN" sz="24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rPr>
              <a:t>parking</a:t>
            </a:r>
            <a:endParaRPr lang="zh-CN" altLang="en-US" sz="2400" dirty="0">
              <a:solidFill>
                <a:schemeClr val="tx1">
                  <a:lumMod val="65000"/>
                  <a:lumOff val="35000"/>
                </a:schemeClr>
              </a:solidFill>
              <a:latin typeface="Times New Roman" panose="02020603050405020304" pitchFamily="18" charset="0"/>
              <a:ea typeface="Source Han Serif SC" panose="02020400000000000000" pitchFamily="18" charset="-122"/>
              <a:cs typeface="Times New Roman" panose="02020603050405020304" pitchFamily="18" charset="0"/>
              <a:sym typeface="Source Han Serif SC" panose="02020400000000000000" pitchFamily="18" charset="-122"/>
            </a:endParaRPr>
          </a:p>
        </p:txBody>
      </p:sp>
      <p:grpSp>
        <p:nvGrpSpPr>
          <p:cNvPr id="67" name="组合 25"/>
          <p:cNvGrpSpPr/>
          <p:nvPr/>
        </p:nvGrpSpPr>
        <p:grpSpPr>
          <a:xfrm>
            <a:off x="4308547" y="2446947"/>
            <a:ext cx="2248456" cy="2249076"/>
            <a:chOff x="5151877" y="4738246"/>
            <a:chExt cx="4498299" cy="4498151"/>
          </a:xfrm>
        </p:grpSpPr>
        <p:sp>
          <p:nvSpPr>
            <p:cNvPr id="68" name="Shape 954"/>
            <p:cNvSpPr/>
            <p:nvPr/>
          </p:nvSpPr>
          <p:spPr>
            <a:xfrm>
              <a:off x="5151877" y="4738246"/>
              <a:ext cx="449829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3" y="21245"/>
                    <a:pt x="19824" y="19824"/>
                  </a:cubicBezTo>
                  <a:cubicBezTo>
                    <a:pt x="21245" y="18403"/>
                    <a:pt x="21245" y="16098"/>
                    <a:pt x="19824" y="14677"/>
                  </a:cubicBezTo>
                  <a:cubicBezTo>
                    <a:pt x="19113" y="13966"/>
                    <a:pt x="18182"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chemeClr val="accent2"/>
            </a:solidFill>
            <a:ln w="12700">
              <a:miter lim="400000"/>
            </a:ln>
          </p:spPr>
          <p:txBody>
            <a:bodyPr lIns="50784" tIns="50784" rIns="50784" bIns="50784"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9" name="Shape 962"/>
            <p:cNvSpPr/>
            <p:nvPr/>
          </p:nvSpPr>
          <p:spPr>
            <a:xfrm>
              <a:off x="5610032" y="5003418"/>
              <a:ext cx="820869" cy="1123006"/>
            </a:xfrm>
            <a:prstGeom prst="rect">
              <a:avLst/>
            </a:prstGeom>
            <a:ln w="12700">
              <a:miter lim="400000"/>
            </a:ln>
          </p:spPr>
          <p:txBody>
            <a:bodyPr wrap="none" lIns="95220" tIns="95220" rIns="95220" bIns="95220"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400" b="1"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B</a:t>
              </a:r>
              <a:endParaRPr sz="2400" b="1"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70" name="组合 28"/>
          <p:cNvGrpSpPr/>
          <p:nvPr/>
        </p:nvGrpSpPr>
        <p:grpSpPr>
          <a:xfrm>
            <a:off x="5776452" y="2453296"/>
            <a:ext cx="2248472" cy="2249076"/>
            <a:chOff x="8088591" y="4750946"/>
            <a:chExt cx="4498329" cy="4498151"/>
          </a:xfrm>
        </p:grpSpPr>
        <p:sp>
          <p:nvSpPr>
            <p:cNvPr id="71" name="Shape 956"/>
            <p:cNvSpPr/>
            <p:nvPr/>
          </p:nvSpPr>
          <p:spPr>
            <a:xfrm>
              <a:off x="8088591"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solidFill>
              <a:schemeClr val="accent3"/>
            </a:solidFill>
            <a:ln w="12700">
              <a:miter lim="400000"/>
            </a:ln>
          </p:spPr>
          <p:txBody>
            <a:bodyPr lIns="50784" tIns="50784" rIns="50784" bIns="50784"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2" name="Shape 960"/>
            <p:cNvSpPr/>
            <p:nvPr/>
          </p:nvSpPr>
          <p:spPr>
            <a:xfrm>
              <a:off x="8398827" y="7983069"/>
              <a:ext cx="817664" cy="1123006"/>
            </a:xfrm>
            <a:prstGeom prst="rect">
              <a:avLst/>
            </a:prstGeom>
            <a:ln w="12700">
              <a:miter lim="400000"/>
            </a:ln>
          </p:spPr>
          <p:txBody>
            <a:bodyPr wrap="none" lIns="95220" tIns="95220" rIns="95220" bIns="95220"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400" b="1"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C</a:t>
              </a:r>
              <a:endParaRPr sz="2400" b="1"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 name="Group 3"/>
          <p:cNvGrpSpPr/>
          <p:nvPr/>
        </p:nvGrpSpPr>
        <p:grpSpPr>
          <a:xfrm>
            <a:off x="7238010" y="2453296"/>
            <a:ext cx="2248492" cy="2249076"/>
            <a:chOff x="7238010" y="2453296"/>
            <a:chExt cx="2248492" cy="2249076"/>
          </a:xfrm>
        </p:grpSpPr>
        <p:grpSp>
          <p:nvGrpSpPr>
            <p:cNvPr id="73" name="组合 31"/>
            <p:cNvGrpSpPr/>
            <p:nvPr/>
          </p:nvGrpSpPr>
          <p:grpSpPr>
            <a:xfrm>
              <a:off x="7238010" y="2453296"/>
              <a:ext cx="2248492" cy="2249076"/>
              <a:chOff x="11012604" y="4750946"/>
              <a:chExt cx="4498369" cy="4498151"/>
            </a:xfrm>
          </p:grpSpPr>
          <p:sp>
            <p:nvSpPr>
              <p:cNvPr id="74" name="Shape 957"/>
              <p:cNvSpPr/>
              <p:nvPr/>
            </p:nvSpPr>
            <p:spPr>
              <a:xfrm>
                <a:off x="11012604" y="4750946"/>
                <a:ext cx="449836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2" y="21245"/>
                      <a:pt x="19824" y="19824"/>
                    </a:cubicBezTo>
                    <a:cubicBezTo>
                      <a:pt x="21245" y="18403"/>
                      <a:pt x="21245" y="16098"/>
                      <a:pt x="19824" y="14677"/>
                    </a:cubicBezTo>
                    <a:cubicBezTo>
                      <a:pt x="19113" y="13966"/>
                      <a:pt x="18181"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chemeClr val="accent4"/>
              </a:solidFill>
              <a:ln w="12700">
                <a:miter lim="400000"/>
              </a:ln>
            </p:spPr>
            <p:txBody>
              <a:bodyPr lIns="50784" tIns="50784" rIns="50784" bIns="50784"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5" name="Shape 959"/>
              <p:cNvSpPr/>
              <p:nvPr/>
            </p:nvSpPr>
            <p:spPr>
              <a:xfrm>
                <a:off x="11418587" y="4921126"/>
                <a:ext cx="872181" cy="1123006"/>
              </a:xfrm>
              <a:prstGeom prst="rect">
                <a:avLst/>
              </a:prstGeom>
              <a:ln w="12700">
                <a:miter lim="400000"/>
              </a:ln>
            </p:spPr>
            <p:txBody>
              <a:bodyPr wrap="none" lIns="95220" tIns="95220" rIns="95220" bIns="95220"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400" b="1"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D</a:t>
                </a:r>
                <a:endParaRPr sz="2400" b="1"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8" name="Shape 961"/>
            <p:cNvSpPr/>
            <p:nvPr/>
          </p:nvSpPr>
          <p:spPr>
            <a:xfrm>
              <a:off x="8914390" y="4030449"/>
              <a:ext cx="397484" cy="561503"/>
            </a:xfrm>
            <a:prstGeom prst="rect">
              <a:avLst/>
            </a:prstGeom>
            <a:ln w="12700">
              <a:miter lim="400000"/>
            </a:ln>
          </p:spPr>
          <p:txBody>
            <a:bodyPr wrap="none" lIns="95220" tIns="95220" rIns="95220" bIns="95220"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400" b="1"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a:t>
              </a:r>
              <a:endParaRPr sz="2400" b="1" dirty="0">
                <a:solidFill>
                  <a:schemeClr val="accent2">
                    <a:lumMod val="20000"/>
                    <a:lumOff val="8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randombar(horizontal)">
                                      <p:cBhvr>
                                        <p:cTn id="11" dur="500"/>
                                        <p:tgtEl>
                                          <p:spTgt spid="70"/>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randombar(horizontal)">
                                      <p:cBhvr>
                                        <p:cTn id="19" dur="500"/>
                                        <p:tgtEl>
                                          <p:spTgt spid="55"/>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randombar(horizontal)">
                                      <p:cBhvr>
                                        <p:cTn id="23" dur="500"/>
                                        <p:tgtEl>
                                          <p:spTgt spid="34"/>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randombar(horizontal)">
                                      <p:cBhvr>
                                        <p:cTn id="27" dur="500"/>
                                        <p:tgtEl>
                                          <p:spTgt spid="59"/>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randombar(horizontal)">
                                      <p:cBhvr>
                                        <p:cTn id="31" dur="500"/>
                                        <p:tgtEl>
                                          <p:spTgt spid="41"/>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randombar(horizontal)">
                                      <p:cBhvr>
                                        <p:cTn id="3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55" grpId="0" animBg="1"/>
      <p:bldP spid="59" grpId="0" animBg="1"/>
      <p:bldP spid="6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cstate="email"/>
          <a:srcRect/>
          <a:stretch>
            <a:fillRect/>
          </a:stretch>
        </p:blipFill>
        <p:spPr>
          <a:xfrm>
            <a:off x="0" y="0"/>
            <a:ext cx="12192000" cy="6857635"/>
          </a:xfrm>
          <a:prstGeom prst="rect">
            <a:avLst/>
          </a:prstGeom>
        </p:spPr>
      </p:pic>
      <p:grpSp>
        <p:nvGrpSpPr>
          <p:cNvPr id="2" name="组合 1"/>
          <p:cNvGrpSpPr/>
          <p:nvPr/>
        </p:nvGrpSpPr>
        <p:grpSpPr>
          <a:xfrm>
            <a:off x="1106793" y="1356901"/>
            <a:ext cx="9978414" cy="4144198"/>
            <a:chOff x="1093895" y="1094282"/>
            <a:chExt cx="9978414" cy="4144198"/>
          </a:xfrm>
        </p:grpSpPr>
        <p:sp>
          <p:nvSpPr>
            <p:cNvPr id="4" name="矩形 3"/>
            <p:cNvSpPr/>
            <p:nvPr/>
          </p:nvSpPr>
          <p:spPr>
            <a:xfrm>
              <a:off x="1093895" y="1094282"/>
              <a:ext cx="9978414" cy="4144198"/>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20" name="文本框 19"/>
            <p:cNvSpPr txBox="1"/>
            <p:nvPr/>
          </p:nvSpPr>
          <p:spPr>
            <a:xfrm flipH="1">
              <a:off x="4477735" y="1539754"/>
              <a:ext cx="3210734"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4400" b="1" spc="394" dirty="0">
                  <a:solidFill>
                    <a:srgbClr val="1D4523"/>
                  </a:solidFill>
                  <a:latin typeface="思源宋体" panose="02020400000000000000" pitchFamily="18" charset="-122"/>
                  <a:ea typeface="思源宋体" panose="02020400000000000000" pitchFamily="18" charset="-122"/>
                  <a:sym typeface="思源宋体" panose="02020400000000000000" pitchFamily="18" charset="-122"/>
                </a:rPr>
                <a:t>Thanks</a:t>
              </a:r>
              <a:endParaRPr kumimoji="0" lang="zh-CN" altLang="en-US" sz="4400" b="1" i="0" u="none" strike="noStrike" kern="1200" cap="none" spc="394"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grpSp>
          <p:nvGrpSpPr>
            <p:cNvPr id="13" name="组合 12"/>
            <p:cNvGrpSpPr/>
            <p:nvPr/>
          </p:nvGrpSpPr>
          <p:grpSpPr>
            <a:xfrm flipH="1">
              <a:off x="5302191" y="4099227"/>
              <a:ext cx="1677559" cy="118240"/>
              <a:chOff x="7736470" y="4561257"/>
              <a:chExt cx="1276809" cy="89994"/>
            </a:xfrm>
          </p:grpSpPr>
          <p:sp>
            <p:nvSpPr>
              <p:cNvPr id="14" name="椭圆 13"/>
              <p:cNvSpPr/>
              <p:nvPr/>
            </p:nvSpPr>
            <p:spPr>
              <a:xfrm flipH="1">
                <a:off x="7736470" y="4561257"/>
                <a:ext cx="88089" cy="88089"/>
              </a:xfrm>
              <a:prstGeom prst="ellipse">
                <a:avLst/>
              </a:prstGeom>
              <a:solidFill>
                <a:srgbClr val="1D4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365"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5" name="椭圆 14"/>
              <p:cNvSpPr/>
              <p:nvPr/>
            </p:nvSpPr>
            <p:spPr>
              <a:xfrm flipH="1">
                <a:off x="8132710" y="4561257"/>
                <a:ext cx="88089" cy="88089"/>
              </a:xfrm>
              <a:prstGeom prst="ellipse">
                <a:avLst/>
              </a:prstGeom>
              <a:solidFill>
                <a:srgbClr val="1D4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365"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6" name="椭圆 15"/>
              <p:cNvSpPr/>
              <p:nvPr/>
            </p:nvSpPr>
            <p:spPr>
              <a:xfrm flipH="1">
                <a:off x="8528950" y="4563162"/>
                <a:ext cx="88089" cy="88089"/>
              </a:xfrm>
              <a:prstGeom prst="ellipse">
                <a:avLst/>
              </a:prstGeom>
              <a:solidFill>
                <a:srgbClr val="1D4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365"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7" name="椭圆 16"/>
              <p:cNvSpPr/>
              <p:nvPr/>
            </p:nvSpPr>
            <p:spPr>
              <a:xfrm flipH="1">
                <a:off x="8925190" y="4563162"/>
                <a:ext cx="88089" cy="88089"/>
              </a:xfrm>
              <a:prstGeom prst="ellipse">
                <a:avLst/>
              </a:prstGeom>
              <a:solidFill>
                <a:srgbClr val="1D4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365"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grpSp>
        <p:cxnSp>
          <p:nvCxnSpPr>
            <p:cNvPr id="7" name="直接连接符 6"/>
            <p:cNvCxnSpPr/>
            <p:nvPr/>
          </p:nvCxnSpPr>
          <p:spPr>
            <a:xfrm flipV="1">
              <a:off x="3909527" y="2397341"/>
              <a:ext cx="4347148" cy="20931"/>
            </a:xfrm>
            <a:prstGeom prst="line">
              <a:avLst/>
            </a:prstGeom>
            <a:ln w="38100">
              <a:solidFill>
                <a:srgbClr val="1D4523"/>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flipH="1">
            <a:off x="3047659" y="3815522"/>
            <a:ext cx="6385810" cy="306705"/>
          </a:xfrm>
          <a:prstGeom prst="rect">
            <a:avLst/>
          </a:prstGeom>
        </p:spPr>
        <p:txBody>
          <a:bodyPr wrap="square">
            <a:spAutoFit/>
          </a:bodyPr>
          <a:lstStyle/>
          <a:p>
            <a:pPr algn="ctr" fontAlgn="auto">
              <a:spcBef>
                <a:spcPts val="0"/>
              </a:spcBef>
              <a:spcAft>
                <a:spcPts val="0"/>
              </a:spcAft>
              <a:buNone/>
              <a:defRPr/>
            </a:pP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Chen xi; Pang </a:t>
            </a:r>
            <a:r>
              <a:rPr lang="en-US" altLang="zh-CN" sz="1400" b="1" dirty="0" err="1">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Zhengqi</a:t>
            </a: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b="1" dirty="0" err="1">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Su</a:t>
            </a: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Zhao</a:t>
            </a:r>
            <a:r>
              <a:rPr lang="en-US" altLang="zh-CN" sz="1400" b="1" dirty="0" err="1">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fan</a:t>
            </a: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Xu </a:t>
            </a:r>
            <a:r>
              <a:rPr lang="en-US" altLang="zh-CN" sz="1400" b="1" dirty="0" err="1">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Mengru</a:t>
            </a: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Yang </a:t>
            </a:r>
            <a:r>
              <a:rPr lang="en-US" altLang="zh-CN" sz="1400" b="1" dirty="0" err="1">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Liuqing</a:t>
            </a:r>
            <a:r>
              <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400" b="1"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文本框 22"/>
          <p:cNvSpPr txBox="1"/>
          <p:nvPr/>
        </p:nvSpPr>
        <p:spPr>
          <a:xfrm flipH="1">
            <a:off x="1584711" y="2976666"/>
            <a:ext cx="9311715" cy="707886"/>
          </a:xfrm>
          <a:prstGeom prst="rect">
            <a:avLst/>
          </a:prstGeom>
          <a:noFill/>
        </p:spPr>
        <p:txBody>
          <a:bodyPr wrap="none" rtlCol="0">
            <a:spAutoFit/>
          </a:bodyPr>
          <a:lstStyle/>
          <a:p>
            <a:pPr lvl="0" algn="ctr">
              <a:defRPr/>
            </a:pPr>
            <a:r>
              <a:rPr kumimoji="0" lang="en-US" altLang="zh-CN" sz="4000" b="1" i="0" u="none" strike="noStrike" kern="1200" cap="none" spc="394"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rPr>
              <a:t>Road Side Park Detect System</a:t>
            </a:r>
            <a:endParaRPr kumimoji="0" lang="zh-CN" altLang="en-US" sz="4000" b="1" i="0" u="none" strike="noStrike" kern="1200" cap="none" spc="394"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5"/>
          <p:cNvSpPr/>
          <p:nvPr/>
        </p:nvSpPr>
        <p:spPr>
          <a:xfrm>
            <a:off x="1117438" y="2349161"/>
            <a:ext cx="2856891" cy="2165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390"/>
            <a:endParaRPr lang="id-ID" sz="2100">
              <a:solidFill>
                <a:prstClr val="black">
                  <a:lumMod val="65000"/>
                  <a:lumOff val="3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4" name="Rectangle 62"/>
          <p:cNvSpPr/>
          <p:nvPr/>
        </p:nvSpPr>
        <p:spPr>
          <a:xfrm>
            <a:off x="4667555" y="2349161"/>
            <a:ext cx="2856891" cy="2165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390"/>
            <a:endParaRPr lang="id-ID" sz="2100">
              <a:solidFill>
                <a:prstClr val="black">
                  <a:lumMod val="65000"/>
                  <a:lumOff val="3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5" name="Rectangle 69"/>
          <p:cNvSpPr/>
          <p:nvPr/>
        </p:nvSpPr>
        <p:spPr>
          <a:xfrm>
            <a:off x="8217673" y="2349161"/>
            <a:ext cx="2856891" cy="2165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390"/>
            <a:endParaRPr lang="id-ID" sz="2100">
              <a:solidFill>
                <a:prstClr val="black">
                  <a:lumMod val="65000"/>
                  <a:lumOff val="3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6" name="TextBox 15"/>
          <p:cNvSpPr txBox="1"/>
          <p:nvPr/>
        </p:nvSpPr>
        <p:spPr>
          <a:xfrm>
            <a:off x="1258078" y="4772358"/>
            <a:ext cx="2575609" cy="1308884"/>
          </a:xfrm>
          <a:prstGeom prst="rect">
            <a:avLst/>
          </a:prstGeom>
          <a:noFill/>
        </p:spPr>
        <p:txBody>
          <a:bodyPr wrap="square" rtlCol="0">
            <a:spAutoFit/>
          </a:bodyPr>
          <a:lstStyle/>
          <a:p>
            <a:pPr algn="ctr" defTabSz="1088390">
              <a:lnSpc>
                <a:spcPct val="150000"/>
              </a:lnSpc>
            </a:pPr>
            <a:r>
              <a:rPr lang="en-US" altLang="zh-CN" sz="2800" dirty="0">
                <a:solidFill>
                  <a:prstClr val="black">
                    <a:lumMod val="65000"/>
                    <a:lumOff val="35000"/>
                  </a:prstClr>
                </a:solidFill>
                <a:latin typeface="思源宋体" panose="02020400000000000000" pitchFamily="18" charset="-122"/>
                <a:ea typeface="思源宋体" panose="02020400000000000000" pitchFamily="18" charset="-122"/>
                <a:sym typeface="思源宋体" panose="02020400000000000000" pitchFamily="18" charset="-122"/>
              </a:rPr>
              <a:t>Underground Car Park</a:t>
            </a:r>
            <a:endParaRPr lang="en-US" altLang="zh-CN" sz="2800" dirty="0">
              <a:solidFill>
                <a:prstClr val="black">
                  <a:lumMod val="65000"/>
                  <a:lumOff val="3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7" name="TextBox 16"/>
          <p:cNvSpPr txBox="1"/>
          <p:nvPr/>
        </p:nvSpPr>
        <p:spPr>
          <a:xfrm>
            <a:off x="4875683" y="5113734"/>
            <a:ext cx="2575609" cy="662554"/>
          </a:xfrm>
          <a:prstGeom prst="rect">
            <a:avLst/>
          </a:prstGeom>
          <a:noFill/>
        </p:spPr>
        <p:txBody>
          <a:bodyPr wrap="square" rtlCol="0">
            <a:spAutoFit/>
          </a:bodyPr>
          <a:lstStyle/>
          <a:p>
            <a:pPr algn="ctr" defTabSz="1088390">
              <a:lnSpc>
                <a:spcPct val="150000"/>
              </a:lnSpc>
            </a:pPr>
            <a:r>
              <a:rPr lang="en-US" altLang="zh-CN" sz="2800" dirty="0">
                <a:solidFill>
                  <a:prstClr val="black">
                    <a:lumMod val="65000"/>
                    <a:lumOff val="35000"/>
                  </a:prstClr>
                </a:solidFill>
                <a:latin typeface="思源宋体" panose="02020400000000000000" pitchFamily="18" charset="-122"/>
                <a:ea typeface="思源宋体" panose="02020400000000000000" pitchFamily="18" charset="-122"/>
                <a:sym typeface="思源宋体" panose="02020400000000000000" pitchFamily="18" charset="-122"/>
              </a:rPr>
              <a:t>Camera</a:t>
            </a:r>
            <a:endParaRPr lang="en-US" altLang="zh-CN" sz="2800" dirty="0">
              <a:solidFill>
                <a:prstClr val="black">
                  <a:lumMod val="65000"/>
                  <a:lumOff val="3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8" name="TextBox 17"/>
          <p:cNvSpPr txBox="1"/>
          <p:nvPr/>
        </p:nvSpPr>
        <p:spPr>
          <a:xfrm>
            <a:off x="8358313" y="4772358"/>
            <a:ext cx="2575609" cy="1308884"/>
          </a:xfrm>
          <a:prstGeom prst="rect">
            <a:avLst/>
          </a:prstGeom>
          <a:noFill/>
        </p:spPr>
        <p:txBody>
          <a:bodyPr wrap="square" rtlCol="0">
            <a:spAutoFit/>
          </a:bodyPr>
          <a:lstStyle/>
          <a:p>
            <a:pPr algn="ctr" defTabSz="1088390">
              <a:lnSpc>
                <a:spcPct val="150000"/>
              </a:lnSpc>
            </a:pPr>
            <a:r>
              <a:rPr lang="en-US" altLang="zh-CN" sz="2800" dirty="0">
                <a:solidFill>
                  <a:prstClr val="black">
                    <a:lumMod val="65000"/>
                    <a:lumOff val="35000"/>
                  </a:prstClr>
                </a:solidFill>
                <a:latin typeface="思源宋体" panose="02020400000000000000" pitchFamily="18" charset="-122"/>
                <a:ea typeface="思源宋体" panose="02020400000000000000" pitchFamily="18" charset="-122"/>
                <a:sym typeface="思源宋体" panose="02020400000000000000" pitchFamily="18" charset="-122"/>
              </a:rPr>
              <a:t>Road Side Park</a:t>
            </a:r>
            <a:endParaRPr lang="en-US" altLang="zh-CN" sz="2800" dirty="0">
              <a:solidFill>
                <a:prstClr val="black">
                  <a:lumMod val="65000"/>
                  <a:lumOff val="35000"/>
                </a:prstClr>
              </a:solidFill>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0" name="矩形 9"/>
          <p:cNvSpPr/>
          <p:nvPr/>
        </p:nvSpPr>
        <p:spPr>
          <a:xfrm flipV="1">
            <a:off x="10185991" y="361950"/>
            <a:ext cx="2015041"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20" name="TextBox 8"/>
          <p:cNvSpPr txBox="1">
            <a:spLocks noChangeArrowheads="1"/>
          </p:cNvSpPr>
          <p:nvPr/>
        </p:nvSpPr>
        <p:spPr bwMode="auto">
          <a:xfrm>
            <a:off x="1168897" y="85060"/>
            <a:ext cx="9260840" cy="53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500" dirty="0">
                <a:solidFill>
                  <a:srgbClr val="1D4523"/>
                </a:solidFill>
                <a:latin typeface="思源宋体" panose="02020400000000000000" pitchFamily="18" charset="-122"/>
                <a:ea typeface="思源宋体" panose="02020400000000000000" pitchFamily="18" charset="-122"/>
                <a:sym typeface="思源宋体" panose="02020400000000000000" pitchFamily="18" charset="-122"/>
              </a:rPr>
              <a:t>How cameras find available parking spaces</a:t>
            </a:r>
            <a:endParaRPr kumimoji="0" lang="zh-CN" altLang="en-US" sz="3500" b="0"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19" name="矩形 18"/>
          <p:cNvSpPr/>
          <p:nvPr/>
        </p:nvSpPr>
        <p:spPr>
          <a:xfrm flipV="1">
            <a:off x="9667" y="361950"/>
            <a:ext cx="144018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1D4523"/>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t="22292"/>
          <a:stretch>
            <a:fillRect/>
          </a:stretch>
        </p:blipFill>
        <p:spPr>
          <a:xfrm>
            <a:off x="1117436" y="2349162"/>
            <a:ext cx="2856891" cy="2165860"/>
          </a:xfrm>
          <a:prstGeom prst="rect">
            <a:avLst/>
          </a:prstGeom>
        </p:spPr>
      </p:pic>
      <p:pic>
        <p:nvPicPr>
          <p:cNvPr id="23" name="图片 22"/>
          <p:cNvPicPr>
            <a:picLocks noChangeAspect="1"/>
          </p:cNvPicPr>
          <p:nvPr/>
        </p:nvPicPr>
        <p:blipFill rotWithShape="1">
          <a:blip r:embed="rId2">
            <a:extLst>
              <a:ext uri="{28A0092B-C50C-407E-A947-70E740481C1C}">
                <a14:useLocalDpi xmlns:a14="http://schemas.microsoft.com/office/drawing/2010/main" val="0"/>
              </a:ext>
            </a:extLst>
          </a:blip>
          <a:srcRect l="10836" r="-1"/>
          <a:stretch>
            <a:fillRect/>
          </a:stretch>
        </p:blipFill>
        <p:spPr>
          <a:xfrm>
            <a:off x="4667553" y="2349161"/>
            <a:ext cx="2856891" cy="2165860"/>
          </a:xfrm>
          <a:prstGeom prst="rect">
            <a:avLst/>
          </a:prstGeom>
        </p:spPr>
      </p:pic>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t="21399"/>
          <a:stretch>
            <a:fillRect/>
          </a:stretch>
        </p:blipFill>
        <p:spPr>
          <a:xfrm>
            <a:off x="8235692" y="2349161"/>
            <a:ext cx="2838870" cy="2165860"/>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5" y="623526"/>
            <a:ext cx="764789" cy="1156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在线媒体 1" descr="04.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在线媒体 1" descr="01.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email"/>
          <a:srcRect/>
          <a:stretch>
            <a:fillRect/>
          </a:stretch>
        </p:blipFill>
        <p:spPr>
          <a:xfrm>
            <a:off x="0" y="0"/>
            <a:ext cx="12192000" cy="6857635"/>
          </a:xfrm>
          <a:prstGeom prst="rect">
            <a:avLst/>
          </a:prstGeom>
        </p:spPr>
      </p:pic>
      <p:grpSp>
        <p:nvGrpSpPr>
          <p:cNvPr id="2" name="组合 1"/>
          <p:cNvGrpSpPr/>
          <p:nvPr/>
        </p:nvGrpSpPr>
        <p:grpSpPr>
          <a:xfrm>
            <a:off x="1105257" y="1110477"/>
            <a:ext cx="9978414" cy="4683844"/>
            <a:chOff x="1105257" y="1110477"/>
            <a:chExt cx="9978414" cy="4683844"/>
          </a:xfrm>
        </p:grpSpPr>
        <p:sp>
          <p:nvSpPr>
            <p:cNvPr id="12" name="矩形 11"/>
            <p:cNvSpPr/>
            <p:nvPr/>
          </p:nvSpPr>
          <p:spPr>
            <a:xfrm>
              <a:off x="1105257" y="1110477"/>
              <a:ext cx="9978414" cy="468384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panose="02020400000000000000" pitchFamily="18" charset="-122"/>
                <a:ea typeface="思源宋体" panose="02020400000000000000" pitchFamily="18" charset="-122"/>
                <a:sym typeface="思源宋体" panose="02020400000000000000" pitchFamily="18" charset="-122"/>
              </a:endParaRPr>
            </a:p>
          </p:txBody>
        </p:sp>
        <p:sp>
          <p:nvSpPr>
            <p:cNvPr id="7" name="TextBox 8"/>
            <p:cNvSpPr txBox="1"/>
            <p:nvPr/>
          </p:nvSpPr>
          <p:spPr>
            <a:xfrm>
              <a:off x="3795032" y="2990282"/>
              <a:ext cx="5131106" cy="662294"/>
            </a:xfrm>
            <a:prstGeom prst="rect">
              <a:avLst/>
            </a:prstGeom>
            <a:noFill/>
          </p:spPr>
          <p:txBody>
            <a:bodyPr wrap="square" lIns="95185" tIns="47592" rIns="95185" bIns="47592" rtlCol="0">
              <a:spAutoFit/>
            </a:bodyPr>
            <a:lstStyle/>
            <a:p>
              <a:pPr lvl="0" algn="ctr" defTabSz="951865">
                <a:defRPr/>
              </a:pPr>
              <a:r>
                <a:rPr lang="en-US" altLang="zh-CN" sz="3680" b="1" kern="0" spc="401" dirty="0">
                  <a:solidFill>
                    <a:srgbClr val="1D4523"/>
                  </a:solidFill>
                  <a:ea typeface="思源宋体" panose="02020400000000000000" pitchFamily="18" charset="-122"/>
                  <a:sym typeface="思源宋体" panose="02020400000000000000" pitchFamily="18" charset="-122"/>
                </a:rPr>
                <a:t>For car owners</a:t>
              </a:r>
              <a:endParaRPr lang="id-ID" altLang="zh-CN" sz="3680" b="1" kern="0" spc="401" dirty="0">
                <a:solidFill>
                  <a:srgbClr val="1D4523"/>
                </a:solidFill>
                <a:ea typeface="思源宋体" panose="02020400000000000000" pitchFamily="18" charset="-122"/>
                <a:sym typeface="思源宋体" panose="02020400000000000000" pitchFamily="18" charset="-122"/>
              </a:endParaRPr>
            </a:p>
          </p:txBody>
        </p:sp>
        <p:sp>
          <p:nvSpPr>
            <p:cNvPr id="19" name="文本框 18"/>
            <p:cNvSpPr txBox="1"/>
            <p:nvPr/>
          </p:nvSpPr>
          <p:spPr>
            <a:xfrm>
              <a:off x="2516486" y="2721265"/>
              <a:ext cx="147061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cs typeface="Times New Roman" panose="02020603050405020304" pitchFamily="18" charset="0"/>
                  <a:sym typeface="思源宋体" panose="02020400000000000000" pitchFamily="18" charset="-122"/>
                </a:rPr>
                <a:t>02</a:t>
              </a:r>
              <a:endParaRPr kumimoji="0" lang="zh-CN" altLang="en-US" sz="7200" b="1" i="0" u="none" strike="noStrike" kern="1200" cap="none" spc="0" normalizeH="0" baseline="0" noProof="0" dirty="0">
                <a:ln>
                  <a:noFill/>
                </a:ln>
                <a:solidFill>
                  <a:srgbClr val="1D4523"/>
                </a:solidFill>
                <a:effectLst/>
                <a:uLnTx/>
                <a:uFillTx/>
                <a:latin typeface="思源宋体" panose="02020400000000000000" pitchFamily="18" charset="-122"/>
                <a:ea typeface="思源宋体" panose="02020400000000000000" pitchFamily="18" charset="-122"/>
                <a:cs typeface="Times New Roman" panose="02020603050405020304" pitchFamily="18" charset="0"/>
                <a:sym typeface="思源宋体" panose="02020400000000000000" pitchFamily="18" charset="-122"/>
              </a:endParaRPr>
            </a:p>
          </p:txBody>
        </p:sp>
        <p:cxnSp>
          <p:nvCxnSpPr>
            <p:cNvPr id="20" name="直接连接符 19"/>
            <p:cNvCxnSpPr/>
            <p:nvPr/>
          </p:nvCxnSpPr>
          <p:spPr>
            <a:xfrm flipH="1">
              <a:off x="3746639" y="2735775"/>
              <a:ext cx="481462" cy="1254144"/>
            </a:xfrm>
            <a:prstGeom prst="line">
              <a:avLst/>
            </a:prstGeom>
            <a:ln>
              <a:solidFill>
                <a:srgbClr val="1D452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Phone X (18)"/>
          <p:cNvPicPr>
            <a:picLocks noChangeAspect="1"/>
          </p:cNvPicPr>
          <p:nvPr/>
        </p:nvPicPr>
        <p:blipFill>
          <a:blip r:embed="rId1"/>
          <a:stretch>
            <a:fillRect/>
          </a:stretch>
        </p:blipFill>
        <p:spPr>
          <a:xfrm>
            <a:off x="-56515" y="-667385"/>
            <a:ext cx="12305030" cy="8192770"/>
          </a:xfrm>
          <a:prstGeom prst="rect">
            <a:avLst/>
          </a:prstGeom>
        </p:spPr>
      </p:pic>
      <p:pic>
        <p:nvPicPr>
          <p:cNvPr id="6" name="图片 5" descr="iPhone X-XS – 1@3x"/>
          <p:cNvPicPr>
            <a:picLocks noChangeAspect="1"/>
          </p:cNvPicPr>
          <p:nvPr/>
        </p:nvPicPr>
        <p:blipFill>
          <a:blip r:embed="rId2"/>
          <a:stretch>
            <a:fillRect/>
          </a:stretch>
        </p:blipFill>
        <p:spPr>
          <a:xfrm>
            <a:off x="6490335" y="1473200"/>
            <a:ext cx="1823720" cy="3950970"/>
          </a:xfrm>
          <a:prstGeom prst="rect">
            <a:avLst/>
          </a:prstGeom>
        </p:spPr>
      </p:pic>
      <p:pic>
        <p:nvPicPr>
          <p:cNvPr id="5" name="图片 4" descr="圖標"/>
          <p:cNvPicPr>
            <a:picLocks noChangeAspect="1"/>
          </p:cNvPicPr>
          <p:nvPr/>
        </p:nvPicPr>
        <p:blipFill>
          <a:blip r:embed="rId3"/>
          <a:stretch>
            <a:fillRect/>
          </a:stretch>
        </p:blipFill>
        <p:spPr>
          <a:xfrm>
            <a:off x="1524635" y="1561465"/>
            <a:ext cx="2755265" cy="2384425"/>
          </a:xfrm>
          <a:prstGeom prst="rect">
            <a:avLst/>
          </a:prstGeom>
        </p:spPr>
      </p:pic>
      <p:sp>
        <p:nvSpPr>
          <p:cNvPr id="7" name="文本框 6"/>
          <p:cNvSpPr txBox="1"/>
          <p:nvPr/>
        </p:nvSpPr>
        <p:spPr>
          <a:xfrm>
            <a:off x="1524635" y="4253865"/>
            <a:ext cx="3012440" cy="460375"/>
          </a:xfrm>
          <a:prstGeom prst="rect">
            <a:avLst/>
          </a:prstGeom>
          <a:noFill/>
        </p:spPr>
        <p:txBody>
          <a:bodyPr wrap="square" rtlCol="0">
            <a:spAutoFit/>
          </a:bodyPr>
          <a:lstStyle/>
          <a:p>
            <a:r>
              <a:rPr lang="en-US" altLang="zh-CN" sz="2400" b="1">
                <a:solidFill>
                  <a:schemeClr val="bg1"/>
                </a:solidFill>
                <a:latin typeface="微软雅黑" panose="020B0503020204020204" pitchFamily="34" charset="-122"/>
                <a:ea typeface="微软雅黑" panose="020B0503020204020204" pitchFamily="34" charset="-122"/>
              </a:rPr>
              <a:t> CAPTAIN PARK</a:t>
            </a:r>
            <a:endParaRPr lang="en-US" altLang="zh-CN" sz="2400" b="1">
              <a:solidFill>
                <a:schemeClr val="bg1"/>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Phone X (18)"/>
          <p:cNvPicPr>
            <a:picLocks noChangeAspect="1"/>
          </p:cNvPicPr>
          <p:nvPr/>
        </p:nvPicPr>
        <p:blipFill>
          <a:blip r:embed="rId1"/>
          <a:srcRect l="18332" t="8002" b="9831"/>
          <a:stretch>
            <a:fillRect/>
          </a:stretch>
        </p:blipFill>
        <p:spPr>
          <a:xfrm>
            <a:off x="-2034540" y="-1683385"/>
            <a:ext cx="14683105" cy="9836150"/>
          </a:xfrm>
          <a:prstGeom prst="rect">
            <a:avLst/>
          </a:prstGeom>
        </p:spPr>
      </p:pic>
      <p:pic>
        <p:nvPicPr>
          <p:cNvPr id="2" name="图片 1" descr="iPhone X-XS – 9@3x"/>
          <p:cNvPicPr>
            <a:picLocks noChangeAspect="1"/>
          </p:cNvPicPr>
          <p:nvPr/>
        </p:nvPicPr>
        <p:blipFill>
          <a:blip r:embed="rId2"/>
          <a:stretch>
            <a:fillRect/>
          </a:stretch>
        </p:blipFill>
        <p:spPr>
          <a:xfrm>
            <a:off x="4239895" y="482600"/>
            <a:ext cx="2715895" cy="588200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Phone X (18)"/>
          <p:cNvPicPr>
            <a:picLocks noChangeAspect="1"/>
          </p:cNvPicPr>
          <p:nvPr/>
        </p:nvPicPr>
        <p:blipFill>
          <a:blip r:embed="rId1"/>
          <a:srcRect l="18332" t="8002" b="9831"/>
          <a:stretch>
            <a:fillRect/>
          </a:stretch>
        </p:blipFill>
        <p:spPr>
          <a:xfrm>
            <a:off x="-2087245" y="-1717675"/>
            <a:ext cx="14683105" cy="9836150"/>
          </a:xfrm>
          <a:prstGeom prst="rect">
            <a:avLst/>
          </a:prstGeom>
        </p:spPr>
      </p:pic>
      <p:pic>
        <p:nvPicPr>
          <p:cNvPr id="3" name="图片 2" descr="iPhone X-XS – 10@2x"/>
          <p:cNvPicPr>
            <a:picLocks noChangeAspect="1"/>
          </p:cNvPicPr>
          <p:nvPr/>
        </p:nvPicPr>
        <p:blipFill>
          <a:blip r:embed="rId2"/>
          <a:stretch>
            <a:fillRect/>
          </a:stretch>
        </p:blipFill>
        <p:spPr>
          <a:xfrm>
            <a:off x="4131945" y="363855"/>
            <a:ext cx="2757170" cy="59772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tags/tag1.xml><?xml version="1.0" encoding="utf-8"?>
<p:tagLst xmlns:p="http://schemas.openxmlformats.org/presentationml/2006/main">
  <p:tag name="KSO_WM_BEAUTIFY_FLAG" val="#wm#"/>
  <p:tag name="KSO_WM_TEMPLATE_CATEGORY" val="custom"/>
  <p:tag name="KSO_WM_TEMPLATE_INDEX" val="20187308"/>
</p:tagLst>
</file>

<file path=ppt/tags/tag10.xml><?xml version="1.0" encoding="utf-8"?>
<p:tagLst xmlns:p="http://schemas.openxmlformats.org/presentationml/2006/main">
  <p:tag name="ISPRING_PRESENTATION_TITLE" val="5-0306-17动态校园风汇报答辩PPT模"/>
</p:tagLst>
</file>

<file path=ppt/tags/tag2.xml><?xml version="1.0" encoding="utf-8"?>
<p:tagLst xmlns:p="http://schemas.openxmlformats.org/presentationml/2006/main">
  <p:tag name="KSO_WM_BEAUTIFY_FLAG" val="#wm#"/>
  <p:tag name="KSO_WM_TEMPLATE_CATEGORY" val="custom"/>
  <p:tag name="KSO_WM_TEMPLATE_INDEX" val="20187308"/>
</p:tagLst>
</file>

<file path=ppt/tags/tag3.xml><?xml version="1.0" encoding="utf-8"?>
<p:tagLst xmlns:p="http://schemas.openxmlformats.org/presentationml/2006/main">
  <p:tag name="KSO_WM_BEAUTIFY_FLAG" val="#wm#"/>
  <p:tag name="KSO_WM_TEMPLATE_CATEGORY" val="custom"/>
  <p:tag name="KSO_WM_TEMPLATE_INDEX" val="20187308"/>
</p:tagLst>
</file>

<file path=ppt/tags/tag4.xml><?xml version="1.0" encoding="utf-8"?>
<p:tagLst xmlns:p="http://schemas.openxmlformats.org/presentationml/2006/main">
  <p:tag name="KSO_WM_BEAUTIFY_FLAG" val="#wm#"/>
  <p:tag name="KSO_WM_TEMPLATE_CATEGORY" val="custom"/>
  <p:tag name="KSO_WM_TEMPLATE_INDEX" val="20187308"/>
</p:tagLst>
</file>

<file path=ppt/tags/tag5.xml><?xml version="1.0" encoding="utf-8"?>
<p:tagLst xmlns:p="http://schemas.openxmlformats.org/presentationml/2006/main">
  <p:tag name="KSO_WM_BEAUTIFY_FLAG" val="#wm#"/>
  <p:tag name="KSO_WM_TEMPLATE_CATEGORY" val="custom"/>
  <p:tag name="KSO_WM_TEMPLATE_INDEX" val="20187308"/>
</p:tagLst>
</file>

<file path=ppt/tags/tag6.xml><?xml version="1.0" encoding="utf-8"?>
<p:tagLst xmlns:p="http://schemas.openxmlformats.org/presentationml/2006/main">
  <p:tag name="KSO_WM_BEAUTIFY_FLAG" val="#wm#"/>
  <p:tag name="KSO_WM_TEMPLATE_CATEGORY" val="custom"/>
  <p:tag name="KSO_WM_TEMPLATE_INDEX" val="20187308"/>
</p:tagLst>
</file>

<file path=ppt/tags/tag7.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p="http://schemas.openxmlformats.org/presentationml/2006/main">
  <p:tag name="KSO_WM_BEAUTIFY_FLAG" val="#wm#"/>
  <p:tag name="KSO_WM_TEMPLATE_CATEGORY" val="custom"/>
  <p:tag name="KSO_WM_TEMPLATE_INDEX" val="20187308"/>
</p:tagLst>
</file>

<file path=ppt/tags/tag9.xml><?xml version="1.0" encoding="utf-8"?>
<p:tagLst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AAAAAAAAAAAAAAAAAAAAAAAAAAA">
  <a:themeElements>
    <a:clrScheme name="自定义 701">
      <a:dk1>
        <a:sysClr val="windowText" lastClr="000000"/>
      </a:dk1>
      <a:lt1>
        <a:sysClr val="window" lastClr="FFFFFF"/>
      </a:lt1>
      <a:dk2>
        <a:srgbClr val="44546A"/>
      </a:dk2>
      <a:lt2>
        <a:srgbClr val="E7E6E6"/>
      </a:lt2>
      <a:accent1>
        <a:srgbClr val="1D4523"/>
      </a:accent1>
      <a:accent2>
        <a:srgbClr val="1D4523"/>
      </a:accent2>
      <a:accent3>
        <a:srgbClr val="1D4523"/>
      </a:accent3>
      <a:accent4>
        <a:srgbClr val="1D4523"/>
      </a:accent4>
      <a:accent5>
        <a:srgbClr val="1D4523"/>
      </a:accent5>
      <a:accent6>
        <a:srgbClr val="1D4523"/>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2030</Words>
  <Application>WPS 演示</Application>
  <PresentationFormat>Widescreen</PresentationFormat>
  <Paragraphs>142</Paragraphs>
  <Slides>22</Slides>
  <Notes>15</Notes>
  <HiddenSlides>0</HiddenSlides>
  <MMClips>2</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22</vt:i4>
      </vt:variant>
    </vt:vector>
  </HeadingPairs>
  <TitlesOfParts>
    <vt:vector size="39" baseType="lpstr">
      <vt:lpstr>Arial</vt:lpstr>
      <vt:lpstr>宋体</vt:lpstr>
      <vt:lpstr>Wingdings</vt:lpstr>
      <vt:lpstr>思源宋体</vt:lpstr>
      <vt:lpstr>微软雅黑</vt:lpstr>
      <vt:lpstr>等线</vt:lpstr>
      <vt:lpstr>Times New Roman</vt:lpstr>
      <vt:lpstr>Calibri</vt:lpstr>
      <vt:lpstr>Arial Unicode MS</vt:lpstr>
      <vt:lpstr>等线 Light</vt:lpstr>
      <vt:lpstr>Source Han Serif SC</vt:lpstr>
      <vt:lpstr>Gill Sans</vt:lpstr>
      <vt:lpstr>FontAwesome</vt:lpstr>
      <vt:lpstr>Lato</vt:lpstr>
      <vt:lpstr>Gill Sans MT</vt:lpstr>
      <vt:lpstr>Segoe Print</vt:lpstr>
      <vt:lpstr>AAAAAAAAAAAAAAAAAAAAAAAAAAA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Highlights</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5-0306-17动态校园风汇报答辩PPT模</dc:title>
  <dc:creator>Administrator</dc:creator>
  <cp:lastModifiedBy>1015655239qqcom</cp:lastModifiedBy>
  <cp:revision>41</cp:revision>
  <dcterms:created xsi:type="dcterms:W3CDTF">2019-03-06T09:18:00Z</dcterms:created>
  <dcterms:modified xsi:type="dcterms:W3CDTF">2019-07-08T08:07:19Z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2052-11.1.0.8808</vt:lpwstr>
  </property>
</Properties>
</file>